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5" r:id="rId2"/>
    <p:sldId id="256" r:id="rId3"/>
    <p:sldId id="264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8" r:id="rId12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9DF"/>
    <a:srgbClr val="E3DB33"/>
    <a:srgbClr val="C34545"/>
    <a:srgbClr val="F7816D"/>
    <a:srgbClr val="BE3C3C"/>
    <a:srgbClr val="40D8B4"/>
    <a:srgbClr val="CFCFE9"/>
    <a:srgbClr val="FF6699"/>
    <a:srgbClr val="2E7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14" autoAdjust="0"/>
  </p:normalViewPr>
  <p:slideViewPr>
    <p:cSldViewPr>
      <p:cViewPr varScale="1">
        <p:scale>
          <a:sx n="66" d="100"/>
          <a:sy n="66" d="100"/>
        </p:scale>
        <p:origin x="25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59706476498021E-2"/>
          <c:y val="6.1826785153291453E-4"/>
          <c:w val="0.31890568673426023"/>
          <c:h val="0.941390582115468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14300" h="114300"/>
              <a:bevelB w="50800" h="114300"/>
            </a:sp3d>
          </c:spPr>
          <c:explosion val="2"/>
          <c:dPt>
            <c:idx val="0"/>
            <c:bubble3D val="0"/>
            <c:spPr>
              <a:solidFill>
                <a:srgbClr val="40D8B4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1-D6DA-49B0-ADE0-A46A2F0D3F65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3-D6DA-49B0-ADE0-A46A2F0D3F65}"/>
              </c:ext>
            </c:extLst>
          </c:dPt>
          <c:dPt>
            <c:idx val="2"/>
            <c:bubble3D val="0"/>
            <c:spPr>
              <a:solidFill>
                <a:srgbClr val="2E79CC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5-D6DA-49B0-ADE0-A46A2F0D3F65}"/>
              </c:ext>
            </c:extLst>
          </c:dPt>
          <c:dPt>
            <c:idx val="3"/>
            <c:bubble3D val="0"/>
            <c:spPr>
              <a:solidFill>
                <a:srgbClr val="C259DF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7-D6DA-49B0-ADE0-A46A2F0D3F65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9-D6DA-49B0-ADE0-A46A2F0D3F65}"/>
              </c:ext>
            </c:extLst>
          </c:dPt>
          <c:dPt>
            <c:idx val="5"/>
            <c:bubble3D val="0"/>
            <c:spPr>
              <a:solidFill>
                <a:srgbClr val="FF6699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B-D6DA-49B0-ADE0-A46A2F0D3F65}"/>
              </c:ext>
            </c:extLst>
          </c:dPt>
          <c:dLbls>
            <c:dLbl>
              <c:idx val="3"/>
              <c:layout>
                <c:manualLayout>
                  <c:x val="-6.4154486965505131E-2"/>
                  <c:y val="7.738028556607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DA-49B0-ADE0-A46A2F0D3F65}"/>
                </c:ext>
              </c:extLst>
            </c:dLbl>
            <c:dLbl>
              <c:idx val="4"/>
              <c:layout>
                <c:manualLayout>
                  <c:x val="2.372879992599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DA-49B0-ADE0-A46A2F0D3F65}"/>
                </c:ext>
              </c:extLst>
            </c:dLbl>
            <c:dLbl>
              <c:idx val="5"/>
              <c:layout>
                <c:manualLayout>
                  <c:x val="-8.4953434937146046E-3"/>
                  <c:y val="7.6239336325534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DA-49B0-ADE0-A46A2F0D3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>
                      <a:lumMod val="85000"/>
                      <a:lumOff val="1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- 5 485,7 тыс. руб.</c:v>
                </c:pt>
                <c:pt idx="1">
                  <c:v>НДС - 1 641,9 тыс. руб.</c:v>
                </c:pt>
                <c:pt idx="2">
                  <c:v>Другие налоги от выручки от реализации товаров (работ, услуг) - 1 139,4 тыс. руб.</c:v>
                </c:pt>
                <c:pt idx="3">
                  <c:v>Налоги на собственность - 571,8 тыс. руб.</c:v>
                </c:pt>
                <c:pt idx="4">
                  <c:v>Налог на прибыль - 150,3 тыс.руб.</c:v>
                </c:pt>
                <c:pt idx="5">
                  <c:v>Другие налоговые доходы - 79,5 тыс.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0.60499999999999998</c:v>
                </c:pt>
                <c:pt idx="1">
                  <c:v>0.18099999999999999</c:v>
                </c:pt>
                <c:pt idx="2">
                  <c:v>0.126</c:v>
                </c:pt>
                <c:pt idx="3">
                  <c:v>6.3E-2</c:v>
                </c:pt>
                <c:pt idx="4">
                  <c:v>1.7000000000000001E-2</c:v>
                </c:pt>
                <c:pt idx="5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DA-49B0-ADE0-A46A2F0D3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4"/>
      </c:pieChart>
      <c:spPr>
        <a:scene3d>
          <a:camera prst="orthographicFront"/>
          <a:lightRig rig="threePt" dir="t"/>
        </a:scene3d>
        <a:sp3d>
          <a:bevelB w="6350"/>
        </a:sp3d>
      </c:spPr>
    </c:plotArea>
    <c:legend>
      <c:legendPos val="r"/>
      <c:layout>
        <c:manualLayout>
          <c:xMode val="edge"/>
          <c:yMode val="edge"/>
          <c:x val="0.50413789639909012"/>
          <c:y val="1.7591749856036967E-2"/>
          <c:w val="0.48490973104575741"/>
          <c:h val="0.98119301866301833"/>
        </c:manualLayout>
      </c:layout>
      <c:overlay val="0"/>
      <c:txPr>
        <a:bodyPr/>
        <a:lstStyle/>
        <a:p>
          <a:pPr>
            <a:defRPr sz="16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/>
          </a:solidFill>
        </a:defRPr>
      </a:pPr>
      <a:endParaRPr lang="LID4096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36719008133294E-2"/>
          <c:y val="4.7747910175421966E-2"/>
          <c:w val="0.34658301160066496"/>
          <c:h val="0.855502388834480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69850"/>
              <a:bevelB h="6350"/>
            </a:sp3d>
          </c:spPr>
          <c:explosion val="25"/>
          <c:dPt>
            <c:idx val="0"/>
            <c:bubble3D val="0"/>
            <c:explosion val="31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1-5FF8-471D-A8B7-5C7E517747F3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2-5FF8-471D-A8B7-5C7E517747F3}"/>
              </c:ext>
            </c:extLst>
          </c:dPt>
          <c:dPt>
            <c:idx val="2"/>
            <c:bubble3D val="0"/>
            <c:explosion val="2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4-5FF8-471D-A8B7-5C7E517747F3}"/>
              </c:ext>
            </c:extLst>
          </c:dPt>
          <c:dPt>
            <c:idx val="3"/>
            <c:bubble3D val="0"/>
            <c:explosion val="14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6-5FF8-471D-A8B7-5C7E517747F3}"/>
              </c:ext>
            </c:extLst>
          </c:dPt>
          <c:dLbls>
            <c:dLbl>
              <c:idx val="0"/>
              <c:layout>
                <c:manualLayout>
                  <c:x val="-5.951901956732062E-2"/>
                  <c:y val="0.1110829900256673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67,5%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F8-471D-A8B7-5C7E517747F3}"/>
                </c:ext>
              </c:extLst>
            </c:dLbl>
            <c:dLbl>
              <c:idx val="1"/>
              <c:layout>
                <c:manualLayout>
                  <c:x val="-2.5103835370414739E-2"/>
                  <c:y val="7.883308969563486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F8-471D-A8B7-5C7E517747F3}"/>
                </c:ext>
              </c:extLst>
            </c:dLbl>
            <c:dLbl>
              <c:idx val="2"/>
              <c:layout>
                <c:manualLayout>
                  <c:x val="3.6292085102024738E-2"/>
                  <c:y val="7.16664451778498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12,5%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F8-471D-A8B7-5C7E517747F3}"/>
                </c:ext>
              </c:extLst>
            </c:dLbl>
            <c:dLbl>
              <c:idx val="3"/>
              <c:layout>
                <c:manualLayout>
                  <c:x val="6.3874069779563586E-2"/>
                  <c:y val="7.1666445177849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F8-471D-A8B7-5C7E517747F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Сельское хозяйство, рыбохозяйственная деятельность 687,2 тыс. руб.</c:v>
                </c:pt>
                <c:pt idx="1">
                  <c:v>Транспорт 203,4 тыс. руб.</c:v>
                </c:pt>
                <c:pt idx="2">
                  <c:v>Топливо и энергетика 125,9 тыс. руб.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0.67500000000000004</c:v>
                </c:pt>
                <c:pt idx="1">
                  <c:v>0.2</c:v>
                </c:pt>
                <c:pt idx="2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F8-471D-A8B7-5C7E51774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cene3d>
          <a:camera prst="orthographicFront"/>
          <a:lightRig rig="threePt" dir="t"/>
        </a:scene3d>
        <a:sp3d>
          <a:bevelT h="6350"/>
        </a:sp3d>
      </c:spPr>
    </c:plotArea>
    <c:legend>
      <c:legendPos val="r"/>
      <c:layout>
        <c:manualLayout>
          <c:xMode val="edge"/>
          <c:yMode val="edge"/>
          <c:x val="0.42713898119715649"/>
          <c:y val="0.24660649506785315"/>
          <c:w val="0.55544081795387168"/>
          <c:h val="0.671619551621989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6">
              <a:lumMod val="25000"/>
            </a:schemeClr>
          </a:solidFill>
        </a:defRPr>
      </a:pPr>
      <a:endParaRPr lang="LID4096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14692052475501E-2"/>
          <c:y val="2.3434270431819452E-2"/>
          <c:w val="0.81552350781181504"/>
          <c:h val="0.71412194151164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515618947237578E-2"/>
                  <c:y val="-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F5-4969-BECA-9A197194DDD6}"/>
                </c:ext>
              </c:extLst>
            </c:dLbl>
            <c:dLbl>
              <c:idx val="1"/>
              <c:layout>
                <c:manualLayout>
                  <c:x val="-2.0273428420856367E-2"/>
                  <c:y val="-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F5-4969-BECA-9A197194DDD6}"/>
                </c:ext>
              </c:extLst>
            </c:dLbl>
            <c:dLbl>
              <c:idx val="2"/>
              <c:layout>
                <c:manualLayout>
                  <c:x val="-1.0812495157790062E-2"/>
                  <c:y val="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F5-4969-BECA-9A197194DDD6}"/>
                </c:ext>
              </c:extLst>
            </c:dLbl>
            <c:dLbl>
              <c:idx val="3"/>
              <c:layout>
                <c:manualLayout>
                  <c:x val="-1.0812495157790062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F5-4969-BECA-9A197194D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НДС</c:v>
                </c:pt>
                <c:pt idx="2">
                  <c:v>Другие налоги от выручки от реализации товаров (работ, услуг)</c:v>
                </c:pt>
                <c:pt idx="3">
                  <c:v>Налоги на собственность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4726</c:v>
                </c:pt>
                <c:pt idx="1">
                  <c:v>1392.1</c:v>
                </c:pt>
                <c:pt idx="2">
                  <c:v>1008.4</c:v>
                </c:pt>
                <c:pt idx="3">
                  <c:v>550.29999999999995</c:v>
                </c:pt>
                <c:pt idx="4">
                  <c:v>1685.7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F5-4969-BECA-9A197194DD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1"/>
              <c:layout>
                <c:manualLayout>
                  <c:x val="2.4328114105027641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F5-4969-BECA-9A197194DDD6}"/>
                </c:ext>
              </c:extLst>
            </c:dLbl>
            <c:dLbl>
              <c:idx val="2"/>
              <c:layout>
                <c:manualLayout>
                  <c:x val="2.5679675999751399E-2"/>
                  <c:y val="-1.108527456566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F5-4969-BECA-9A197194DDD6}"/>
                </c:ext>
              </c:extLst>
            </c:dLbl>
            <c:dLbl>
              <c:idx val="3"/>
              <c:layout>
                <c:manualLayout>
                  <c:x val="2.5679675999751399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F5-4969-BECA-9A197194DDD6}"/>
                </c:ext>
              </c:extLst>
            </c:dLbl>
            <c:dLbl>
              <c:idx val="4"/>
              <c:layout>
                <c:manualLayout>
                  <c:x val="2.5679675999751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F5-4969-BECA-9A197194D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НДС</c:v>
                </c:pt>
                <c:pt idx="2">
                  <c:v>Другие налоги от выручки от реализации товаров (работ, услуг)</c:v>
                </c:pt>
                <c:pt idx="3">
                  <c:v>Налоги на собственность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5485.7</c:v>
                </c:pt>
                <c:pt idx="1">
                  <c:v>1641.9</c:v>
                </c:pt>
                <c:pt idx="2">
                  <c:v>1139.4000000000001</c:v>
                </c:pt>
                <c:pt idx="3">
                  <c:v>571.79999999999995</c:v>
                </c:pt>
                <c:pt idx="4">
                  <c:v>1075.3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F5-4969-BECA-9A197194D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905920"/>
        <c:axId val="167924096"/>
      </c:barChart>
      <c:catAx>
        <c:axId val="167905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pc="-100" baseline="0">
                <a:solidFill>
                  <a:schemeClr val="accent6">
                    <a:lumMod val="25000"/>
                  </a:schemeClr>
                </a:solidFill>
              </a:defRPr>
            </a:pPr>
            <a:endParaRPr lang="LID4096"/>
          </a:p>
        </c:txPr>
        <c:crossAx val="167924096"/>
        <c:crosses val="autoZero"/>
        <c:auto val="1"/>
        <c:lblAlgn val="ctr"/>
        <c:lblOffset val="100"/>
        <c:noMultiLvlLbl val="0"/>
      </c:catAx>
      <c:valAx>
        <c:axId val="167924096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50000"/>
                  </a:schemeClr>
                </a:solidFill>
              </a:defRPr>
            </a:pPr>
            <a:endParaRPr lang="LID4096"/>
          </a:p>
        </c:txPr>
        <c:crossAx val="16790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84673048023897"/>
          <c:y val="0.26515034076308586"/>
          <c:w val="8.7697743083195751E-2"/>
          <c:h val="0.11940464219875985"/>
        </c:manualLayout>
      </c:layout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970950047878558E-3"/>
          <c:y val="0.23762434620417994"/>
          <c:w val="0.72644248849356541"/>
          <c:h val="0.42028473541649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8000"/>
                      <a:satMod val="150000"/>
                    </a:schemeClr>
                  </a:gs>
                  <a:gs pos="72000">
                    <a:schemeClr val="accent2">
                      <a:tint val="90000"/>
                      <a:satMod val="135000"/>
                    </a:schemeClr>
                  </a:gs>
                  <a:gs pos="100000">
                    <a:schemeClr val="accent2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1-DED6-466A-9F5B-56C1F567C4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8000"/>
                      <a:satMod val="150000"/>
                    </a:schemeClr>
                  </a:gs>
                  <a:gs pos="72000">
                    <a:schemeClr val="accent4">
                      <a:tint val="90000"/>
                      <a:satMod val="135000"/>
                    </a:schemeClr>
                  </a:gs>
                  <a:gs pos="100000">
                    <a:schemeClr val="accent4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3-DED6-466A-9F5B-56C1F567C4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atMod val="150000"/>
                    </a:schemeClr>
                  </a:gs>
                  <a:gs pos="72000">
                    <a:schemeClr val="accent6">
                      <a:tint val="90000"/>
                      <a:satMod val="135000"/>
                    </a:schemeClr>
                  </a:gs>
                  <a:gs pos="100000">
                    <a:schemeClr val="accent6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5-DED6-466A-9F5B-56C1F567C48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8000"/>
                      <a:satMod val="150000"/>
                    </a:schemeClr>
                  </a:gs>
                  <a:gs pos="72000">
                    <a:schemeClr val="accent2">
                      <a:lumMod val="60000"/>
                      <a:tint val="90000"/>
                      <a:satMod val="135000"/>
                    </a:schemeClr>
                  </a:gs>
                  <a:gs pos="100000">
                    <a:schemeClr val="accent2">
                      <a:lumMod val="6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7-DED6-466A-9F5B-56C1F567C48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8000"/>
                      <a:satMod val="150000"/>
                    </a:schemeClr>
                  </a:gs>
                  <a:gs pos="72000">
                    <a:schemeClr val="accent4">
                      <a:lumMod val="60000"/>
                      <a:tint val="90000"/>
                      <a:satMod val="135000"/>
                    </a:schemeClr>
                  </a:gs>
                  <a:gs pos="100000">
                    <a:schemeClr val="accent4">
                      <a:lumMod val="6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9-DED6-466A-9F5B-56C1F567C48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58000"/>
                      <a:satMod val="150000"/>
                    </a:schemeClr>
                  </a:gs>
                  <a:gs pos="72000">
                    <a:schemeClr val="accent6">
                      <a:lumMod val="60000"/>
                      <a:tint val="90000"/>
                      <a:satMod val="135000"/>
                    </a:schemeClr>
                  </a:gs>
                  <a:gs pos="100000">
                    <a:schemeClr val="accent6">
                      <a:lumMod val="6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B-DED6-466A-9F5B-56C1F567C48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hade val="58000"/>
                      <a:satMod val="150000"/>
                    </a:schemeClr>
                  </a:gs>
                  <a:gs pos="72000">
                    <a:schemeClr val="accent2">
                      <a:lumMod val="80000"/>
                      <a:lumOff val="20000"/>
                      <a:tint val="90000"/>
                      <a:satMod val="135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D-DED6-466A-9F5B-56C1F567C48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hade val="58000"/>
                      <a:satMod val="150000"/>
                    </a:schemeClr>
                  </a:gs>
                  <a:gs pos="72000">
                    <a:schemeClr val="accent4">
                      <a:lumMod val="80000"/>
                      <a:lumOff val="20000"/>
                      <a:tint val="90000"/>
                      <a:satMod val="135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F-DED6-466A-9F5B-56C1F567C482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hade val="58000"/>
                      <a:satMod val="150000"/>
                    </a:schemeClr>
                  </a:gs>
                  <a:gs pos="72000">
                    <a:schemeClr val="accent6">
                      <a:lumMod val="80000"/>
                      <a:lumOff val="20000"/>
                      <a:tint val="90000"/>
                      <a:satMod val="135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11-DED6-466A-9F5B-56C1F567C482}"/>
              </c:ext>
            </c:extLst>
          </c:dPt>
          <c:dLbls>
            <c:dLbl>
              <c:idx val="0"/>
              <c:layout>
                <c:manualLayout>
                  <c:x val="1.3243384493371384E-2"/>
                  <c:y val="7.5922922744485935E-2"/>
                </c:manualLayout>
              </c:layout>
              <c:tx>
                <c:rich>
                  <a:bodyPr/>
                  <a:lstStyle/>
                  <a:p>
                    <a:fld id="{D5FBD390-3285-4738-A823-C2189A0C0398}" type="PERCENTAGE">
                      <a:rPr lang="en-US" smtClean="0"/>
                      <a:pPr/>
                      <a:t>[ПРОЦЕНТ]</a:t>
                    </a:fld>
                    <a:endParaRPr lang="LID4096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ED6-466A-9F5B-56C1F567C482}"/>
                </c:ext>
              </c:extLst>
            </c:dLbl>
            <c:dLbl>
              <c:idx val="1"/>
              <c:layout>
                <c:manualLayout>
                  <c:x val="4.5705126538342737E-3"/>
                  <c:y val="-4.14125033151741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D6-466A-9F5B-56C1F567C482}"/>
                </c:ext>
              </c:extLst>
            </c:dLbl>
            <c:dLbl>
              <c:idx val="2"/>
              <c:layout>
                <c:manualLayout>
                  <c:x val="-1.3079069481784236E-2"/>
                  <c:y val="2.93338565149150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D6-466A-9F5B-56C1F567C482}"/>
                </c:ext>
              </c:extLst>
            </c:dLbl>
            <c:dLbl>
              <c:idx val="3"/>
              <c:layout>
                <c:manualLayout>
                  <c:x val="-6.3417029386552595E-2"/>
                  <c:y val="0.1035312582879353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D6-466A-9F5B-56C1F567C482}"/>
                </c:ext>
              </c:extLst>
            </c:dLbl>
            <c:dLbl>
              <c:idx val="4"/>
              <c:layout>
                <c:manualLayout>
                  <c:x val="-5.6450930364674794E-2"/>
                  <c:y val="-0.103531258287935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D6-466A-9F5B-56C1F567C482}"/>
                </c:ext>
              </c:extLst>
            </c:dLbl>
            <c:dLbl>
              <c:idx val="5"/>
              <c:layout>
                <c:manualLayout>
                  <c:x val="-2.6277601330488794E-2"/>
                  <c:y val="-0.110433342173797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D6-466A-9F5B-56C1F567C482}"/>
                </c:ext>
              </c:extLst>
            </c:dLbl>
            <c:dLbl>
              <c:idx val="6"/>
              <c:layout>
                <c:manualLayout>
                  <c:x val="-5.735878817974268E-3"/>
                  <c:y val="-0.1138843841167289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D6-466A-9F5B-56C1F567C482}"/>
                </c:ext>
              </c:extLst>
            </c:dLbl>
            <c:dLbl>
              <c:idx val="7"/>
              <c:layout>
                <c:manualLayout>
                  <c:x val="-2.7347145280094354E-2"/>
                  <c:y val="4.31380242866396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ED6-466A-9F5B-56C1F567C482}"/>
                </c:ext>
              </c:extLst>
            </c:dLbl>
            <c:dLbl>
              <c:idx val="8"/>
              <c:layout>
                <c:manualLayout>
                  <c:x val="2.8894657076446562E-2"/>
                  <c:y val="-0.115609905088194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ED6-466A-9F5B-56C1F567C48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 и взносы на социальное страхование  16 436,8 тыс. руб.</c:v>
                </c:pt>
                <c:pt idx="1">
                  <c:v>Лекарственные средства 464,4 тыс. руб.</c:v>
                </c:pt>
                <c:pt idx="2">
                  <c:v>Продукты питания 547,9 тыс. руб.</c:v>
                </c:pt>
                <c:pt idx="3">
                  <c:v>Оплата транспортных услуг 423,5 тыс.руб.</c:v>
                </c:pt>
                <c:pt idx="4">
                  <c:v>Оплата комунальных услуг 1 920,6 тыс.руб.</c:v>
                </c:pt>
                <c:pt idx="5">
                  <c:v>Субсидии 925,0 тыс. руб.</c:v>
                </c:pt>
                <c:pt idx="6">
                  <c:v>Текущие трансферты населению 750,3 тыс.руб.</c:v>
                </c:pt>
                <c:pt idx="7">
                  <c:v>Капитальные расходы 94,5 тыс.руб.</c:v>
                </c:pt>
                <c:pt idx="8">
                  <c:v>Прочие  1 746,2 тыс.руб.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70.5</c:v>
                </c:pt>
                <c:pt idx="1">
                  <c:v>2</c:v>
                </c:pt>
                <c:pt idx="2">
                  <c:v>2.4</c:v>
                </c:pt>
                <c:pt idx="3">
                  <c:v>1.8</c:v>
                </c:pt>
                <c:pt idx="4">
                  <c:v>8.1999999999999993</c:v>
                </c:pt>
                <c:pt idx="5">
                  <c:v>4</c:v>
                </c:pt>
                <c:pt idx="6">
                  <c:v>3.2</c:v>
                </c:pt>
                <c:pt idx="7">
                  <c:v>0.4</c:v>
                </c:pt>
                <c:pt idx="8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ED6-466A-9F5B-56C1F567C48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380" b="0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LID4096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380" b="0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n-ea"/>
                <a:cs typeface="+mn-cs"/>
              </a:defRPr>
            </a:pPr>
            <a:endParaRPr lang="LID4096"/>
          </a:p>
        </c:txPr>
      </c:legendEntry>
      <c:layout>
        <c:manualLayout>
          <c:xMode val="edge"/>
          <c:yMode val="edge"/>
          <c:x val="0.63070474439010327"/>
          <c:y val="0.16733844232466533"/>
          <c:w val="0.36929525560989679"/>
          <c:h val="0.77226832367403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80" b="0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LID4096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388888888888889E-2"/>
          <c:y val="9.3839225096025963E-2"/>
          <c:w val="0.6077133639545057"/>
          <c:h val="0.796397095118826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FCFE9"/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  <a:effectLst>
              <a:outerShdw blurRad="50800" dist="50800" dir="5400000" sx="13000" sy="13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95250" h="107950"/>
              <a:bevelB w="57150" h="165100"/>
            </a:sp3d>
          </c:spPr>
          <c:explosion val="5"/>
          <c:dPt>
            <c:idx val="0"/>
            <c:bubble3D val="0"/>
            <c:explosion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1-A352-4B1C-B66B-E548D825063D}"/>
              </c:ext>
            </c:extLst>
          </c:dPt>
          <c:dPt>
            <c:idx val="1"/>
            <c:bubble3D val="0"/>
            <c:explosion val="1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3-A352-4B1C-B66B-E548D825063D}"/>
              </c:ext>
            </c:extLst>
          </c:dPt>
          <c:dPt>
            <c:idx val="2"/>
            <c:bubble3D val="0"/>
            <c:explosion val="1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5-A352-4B1C-B66B-E548D825063D}"/>
              </c:ext>
            </c:extLst>
          </c:dPt>
          <c:dPt>
            <c:idx val="3"/>
            <c:bubble3D val="0"/>
            <c:spPr>
              <a:solidFill>
                <a:schemeClr val="bg1">
                  <a:lumMod val="95000"/>
                  <a:lumOff val="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7-A352-4B1C-B66B-E548D825063D}"/>
              </c:ext>
            </c:extLst>
          </c:dPt>
          <c:dPt>
            <c:idx val="4"/>
            <c:bubble3D val="0"/>
            <c:spPr>
              <a:solidFill>
                <a:srgbClr val="F7816D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9-A352-4B1C-B66B-E548D825063D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B-A352-4B1C-B66B-E548D825063D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D-A352-4B1C-B66B-E548D825063D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F-A352-4B1C-B66B-E548D825063D}"/>
              </c:ext>
            </c:extLst>
          </c:dPt>
          <c:dPt>
            <c:idx val="8"/>
            <c:bubble3D val="0"/>
            <c:explosion val="35"/>
            <c:spPr>
              <a:solidFill>
                <a:schemeClr val="accent6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11-A352-4B1C-B66B-E548D825063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52-4B1C-B66B-E548D825063D}"/>
                </c:ext>
              </c:extLst>
            </c:dLbl>
            <c:dLbl>
              <c:idx val="1"/>
              <c:layout>
                <c:manualLayout>
                  <c:x val="4.2631944444444445E-2"/>
                  <c:y val="3.284181058936227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52-4B1C-B66B-E548D825063D}"/>
                </c:ext>
              </c:extLst>
            </c:dLbl>
            <c:dLbl>
              <c:idx val="2"/>
              <c:layout>
                <c:manualLayout>
                  <c:x val="4.3077537182852142E-2"/>
                  <c:y val="3.19954800368293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52-4B1C-B66B-E548D825063D}"/>
                </c:ext>
              </c:extLst>
            </c:dLbl>
            <c:dLbl>
              <c:idx val="3"/>
              <c:layout>
                <c:manualLayout>
                  <c:x val="2.2804539061394647E-3"/>
                  <c:y val="-1.3031604083371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52-4B1C-B66B-E548D825063D}"/>
                </c:ext>
              </c:extLst>
            </c:dLbl>
            <c:dLbl>
              <c:idx val="4"/>
              <c:layout>
                <c:manualLayout>
                  <c:x val="-9.51425328498179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52-4B1C-B66B-E548D825063D}"/>
                </c:ext>
              </c:extLst>
            </c:dLbl>
            <c:dLbl>
              <c:idx val="5"/>
              <c:layout>
                <c:manualLayout>
                  <c:x val="-9.822950389906538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52-4B1C-B66B-E548D825063D}"/>
                </c:ext>
              </c:extLst>
            </c:dLbl>
            <c:dLbl>
              <c:idx val="6"/>
              <c:layout>
                <c:manualLayout>
                  <c:x val="-8.6360145202142441E-2"/>
                  <c:y val="6.697568062057802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52-4B1C-B66B-E548D825063D}"/>
                </c:ext>
              </c:extLst>
            </c:dLbl>
            <c:dLbl>
              <c:idx val="7"/>
              <c:layout>
                <c:manualLayout>
                  <c:x val="-0.1043738608653678"/>
                  <c:y val="-8.1858219569790996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52-4B1C-B66B-E548D825063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80,8%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352-4B1C-B66B-E548D82506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 2 375,1 тыс. руб.</c:v>
                </c:pt>
                <c:pt idx="1">
                  <c:v>Национальная экономика 1 017,6 тыс. руб.</c:v>
                </c:pt>
                <c:pt idx="2">
                  <c:v>Жилищно-коммунальные услуги и жилищное строительство  1 056,9 тыс.руб.</c:v>
                </c:pt>
                <c:pt idx="3">
                  <c:v>Прочие расходы 27,1 тыс.руб.</c:v>
                </c:pt>
                <c:pt idx="4">
                  <c:v>Здравоохранение 5 453,0 тыс. руб.</c:v>
                </c:pt>
                <c:pt idx="5">
                  <c:v>Физическая культура, спотр, культура и средства массовой информации 1 134,1 тыс. руб.</c:v>
                </c:pt>
                <c:pt idx="6">
                  <c:v>Образование 10 929,6 тыс. руб.</c:v>
                </c:pt>
                <c:pt idx="7">
                  <c:v>Социальная политика  1 315,9 тыс. руб.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0.10199999999999999</c:v>
                </c:pt>
                <c:pt idx="1">
                  <c:v>4.3999999999999997E-2</c:v>
                </c:pt>
                <c:pt idx="2">
                  <c:v>4.4999999999999998E-2</c:v>
                </c:pt>
                <c:pt idx="4">
                  <c:v>0.23400000000000001</c:v>
                </c:pt>
                <c:pt idx="5">
                  <c:v>4.9000000000000002E-2</c:v>
                </c:pt>
                <c:pt idx="6">
                  <c:v>0.46899999999999997</c:v>
                </c:pt>
                <c:pt idx="7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352-4B1C-B66B-E548D8250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6"/>
        <c:splitType val="pos"/>
        <c:splitPos val="4"/>
        <c:secondPieSize val="73"/>
        <c:serLines>
          <c:spPr>
            <a:ln>
              <a:solidFill>
                <a:schemeClr val="bg1">
                  <a:lumMod val="85000"/>
                  <a:lumOff val="15000"/>
                </a:schemeClr>
              </a:solidFill>
            </a:ln>
          </c:spPr>
        </c:serLines>
      </c:ofPieChart>
    </c:plotArea>
    <c:legend>
      <c:legendPos val="tr"/>
      <c:layout>
        <c:manualLayout>
          <c:xMode val="edge"/>
          <c:yMode val="edge"/>
          <c:x val="0.68841918197725283"/>
          <c:y val="2.679027224823121E-2"/>
          <c:w val="0.31158081802274717"/>
          <c:h val="0.97320972775176884"/>
        </c:manualLayout>
      </c:layout>
      <c:overlay val="0"/>
      <c:txPr>
        <a:bodyPr/>
        <a:lstStyle/>
        <a:p>
          <a:pPr>
            <a:defRPr sz="1400" b="1" spc="-100" baseline="0">
              <a:solidFill>
                <a:schemeClr val="tx2">
                  <a:lumMod val="25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6">
                    <a:lumMod val="25000"/>
                  </a:schemeClr>
                </a:solidFill>
              </a:defRPr>
            </a:pPr>
            <a:r>
              <a:rPr lang="ru-RU" dirty="0"/>
              <a:t>Экономическая структура расходов</a:t>
            </a:r>
          </a:p>
        </c:rich>
      </c:tx>
      <c:overlay val="0"/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54120092566852E-3"/>
          <c:y val="0.16465865252212697"/>
          <c:w val="0.6349286272024024"/>
          <c:h val="0.582977518152731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в здравоохранении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DE2-45D3-9137-B4640CD4869C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BDE2-45D3-9137-B4640CD4869C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3-BDE2-45D3-9137-B4640CD4869C}"/>
              </c:ext>
            </c:extLst>
          </c:dPt>
          <c:dPt>
            <c:idx val="3"/>
            <c:bubble3D val="0"/>
            <c:explosion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DE2-45D3-9137-B4640CD4869C}"/>
              </c:ext>
            </c:extLst>
          </c:dPt>
          <c:dPt>
            <c:idx val="4"/>
            <c:bubble3D val="0"/>
            <c:explosion val="5"/>
            <c:extLst>
              <c:ext xmlns:c16="http://schemas.microsoft.com/office/drawing/2014/chart" uri="{C3380CC4-5D6E-409C-BE32-E72D297353CC}">
                <c16:uniqueId val="{00000006-BDE2-45D3-9137-B4640CD4869C}"/>
              </c:ext>
            </c:extLst>
          </c:dPt>
          <c:dPt>
            <c:idx val="5"/>
            <c:bubble3D val="0"/>
            <c:explosion val="5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BDE2-45D3-9137-B4640CD4869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70,9%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E2-45D3-9137-B4640CD4869C}"/>
                </c:ext>
              </c:extLst>
            </c:dLbl>
            <c:dLbl>
              <c:idx val="1"/>
              <c:layout>
                <c:manualLayout>
                  <c:x val="-5.2409031111174016E-2"/>
                  <c:y val="-0.1764277014152749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E2-45D3-9137-B4640CD4869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E2-45D3-9137-B4640CD4869C}"/>
                </c:ext>
              </c:extLst>
            </c:dLbl>
            <c:dLbl>
              <c:idx val="3"/>
              <c:layout>
                <c:manualLayout>
                  <c:x val="1.4556195233196585E-2"/>
                  <c:y val="-0.1838200556616595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E2-45D3-9137-B4640CD4869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E2-45D3-9137-B4640CD4869C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E2-45D3-9137-B4640CD486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3 866,8 тыс. руб.</c:v>
                </c:pt>
                <c:pt idx="1">
                  <c:v>Лекарственные средства и изделия медицинского назначения 463,8 тыс. руб.</c:v>
                </c:pt>
                <c:pt idx="2">
                  <c:v>Продукты питания 110,5 тыс.руб.</c:v>
                </c:pt>
                <c:pt idx="3">
                  <c:v>Оплата коммунальных услуг 340,5 тыс. руб.</c:v>
                </c:pt>
                <c:pt idx="4">
                  <c:v>Текущие бюджетные трансферты населению 329,6 тыс.руб.</c:v>
                </c:pt>
                <c:pt idx="5">
                  <c:v>Прочие расходы 341,8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0.70899999999999996</c:v>
                </c:pt>
                <c:pt idx="1">
                  <c:v>8.5000000000000006E-2</c:v>
                </c:pt>
                <c:pt idx="2">
                  <c:v>0.02</c:v>
                </c:pt>
                <c:pt idx="3">
                  <c:v>6.2E-2</c:v>
                </c:pt>
                <c:pt idx="4">
                  <c:v>0.06</c:v>
                </c:pt>
                <c:pt idx="5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E2-45D3-9137-B4640CD48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844154636930061"/>
          <c:y val="0.15986046522041883"/>
          <c:w val="0.48312598157515924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54120092566852E-3"/>
          <c:y val="0.16465865252212697"/>
          <c:w val="0.6349286272024024"/>
          <c:h val="0.582977518152731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в образовании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380-4146-80EF-43EC0727CA59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0380-4146-80EF-43EC0727CA59}"/>
              </c:ext>
            </c:extLst>
          </c:dPt>
          <c:dPt>
            <c:idx val="2"/>
            <c:bubble3D val="0"/>
            <c:explosion val="5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4-0380-4146-80EF-43EC0727CA59}"/>
              </c:ext>
            </c:extLst>
          </c:dPt>
          <c:dPt>
            <c:idx val="3"/>
            <c:bubble3D val="0"/>
            <c:explosion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0380-4146-80EF-43EC0727CA59}"/>
              </c:ext>
            </c:extLst>
          </c:dPt>
          <c:dPt>
            <c:idx val="4"/>
            <c:bubble3D val="0"/>
            <c:explosion val="5"/>
            <c:spPr>
              <a:solidFill>
                <a:srgbClr val="F7816D"/>
              </a:solidFill>
            </c:spPr>
            <c:extLst>
              <c:ext xmlns:c16="http://schemas.microsoft.com/office/drawing/2014/chart" uri="{C3380CC4-5D6E-409C-BE32-E72D297353CC}">
                <c16:uniqueId val="{00000008-0380-4146-80EF-43EC0727CA59}"/>
              </c:ext>
            </c:extLst>
          </c:dPt>
          <c:dPt>
            <c:idx val="5"/>
            <c:bubble3D val="0"/>
            <c:explosion val="5"/>
            <c:spPr>
              <a:solidFill>
                <a:srgbClr val="E3DB3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0380-4146-80EF-43EC0727CA5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81,8%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80-4146-80EF-43EC0727CA59}"/>
                </c:ext>
              </c:extLst>
            </c:dLbl>
            <c:dLbl>
              <c:idx val="1"/>
              <c:layout>
                <c:manualLayout>
                  <c:x val="6.618273277606718E-3"/>
                  <c:y val="1.55109856770862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80-4146-80EF-43EC0727CA5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80-4146-80EF-43EC0727CA59}"/>
                </c:ext>
              </c:extLst>
            </c:dLbl>
            <c:dLbl>
              <c:idx val="3"/>
              <c:layout>
                <c:manualLayout>
                  <c:x val="8.3421383686774167E-2"/>
                  <c:y val="-0.1767112153989794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80-4146-80EF-43EC0727CA59}"/>
                </c:ext>
              </c:extLst>
            </c:dLbl>
            <c:dLbl>
              <c:idx val="4"/>
              <c:layout>
                <c:manualLayout>
                  <c:x val="1.4931893955356147E-2"/>
                  <c:y val="7.00867278512046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80-4146-80EF-43EC0727CA59}"/>
                </c:ext>
              </c:extLst>
            </c:dLbl>
            <c:dLbl>
              <c:idx val="5"/>
              <c:layout>
                <c:manualLayout>
                  <c:x val="-4.8999081059738197E-3"/>
                  <c:y val="-3.4730323066003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80-4146-80EF-43EC0727CA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8 938,5 тыс. руб.</c:v>
                </c:pt>
                <c:pt idx="1">
                  <c:v>Оплата транспортных услуг 180,2 тыс. руб.</c:v>
                </c:pt>
                <c:pt idx="2">
                  <c:v>Продукты питания 408,1  тыс.руб.</c:v>
                </c:pt>
                <c:pt idx="3">
                  <c:v>Оплата коммунальных услуг 1 138,9 тыс. руб.</c:v>
                </c:pt>
                <c:pt idx="4">
                  <c:v>Текущие бюджетные трансферты населению 38,7 тыс.руб.</c:v>
                </c:pt>
                <c:pt idx="5">
                  <c:v>Прочие расходы 225,2 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0.81799999999999995</c:v>
                </c:pt>
                <c:pt idx="1">
                  <c:v>1.6E-2</c:v>
                </c:pt>
                <c:pt idx="2">
                  <c:v>3.6999999999999998E-2</c:v>
                </c:pt>
                <c:pt idx="3">
                  <c:v>0.104</c:v>
                </c:pt>
                <c:pt idx="4">
                  <c:v>4.0000000000000001E-3</c:v>
                </c:pt>
                <c:pt idx="5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380-4146-80EF-43EC0727C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844154636930061"/>
          <c:y val="0.15986046522041883"/>
          <c:w val="0.48312598157515924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341505412655228E-3"/>
          <c:y val="0.11187413757751412"/>
          <c:w val="0.74644628577471162"/>
          <c:h val="0.68194606846179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361-4513-B811-94E8710B23FE}"/>
              </c:ext>
            </c:extLst>
          </c:dPt>
          <c:dPt>
            <c:idx val="1"/>
            <c:bubble3D val="0"/>
            <c:explosion val="5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3-8361-4513-B811-94E8710B23FE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4-8361-4513-B811-94E8710B23FE}"/>
              </c:ext>
            </c:extLst>
          </c:dPt>
          <c:dPt>
            <c:idx val="3"/>
            <c:bubble3D val="0"/>
            <c:explosion val="5"/>
            <c:spPr>
              <a:solidFill>
                <a:srgbClr val="E3DB33"/>
              </a:solidFill>
            </c:spPr>
            <c:extLst>
              <c:ext xmlns:c16="http://schemas.microsoft.com/office/drawing/2014/chart" uri="{C3380CC4-5D6E-409C-BE32-E72D297353CC}">
                <c16:uniqueId val="{00000006-8361-4513-B811-94E8710B23FE}"/>
              </c:ext>
            </c:extLst>
          </c:dPt>
          <c:dPt>
            <c:idx val="4"/>
            <c:bubble3D val="0"/>
            <c:explosion val="5"/>
            <c:spPr>
              <a:solidFill>
                <a:srgbClr val="C259DF"/>
              </a:solidFill>
            </c:spPr>
            <c:extLst>
              <c:ext xmlns:c16="http://schemas.microsoft.com/office/drawing/2014/chart" uri="{C3380CC4-5D6E-409C-BE32-E72D297353CC}">
                <c16:uniqueId val="{00000008-8361-4513-B811-94E8710B23FE}"/>
              </c:ext>
            </c:extLst>
          </c:dPt>
          <c:dPt>
            <c:idx val="5"/>
            <c:bubble3D val="0"/>
            <c:explosion val="5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8361-4513-B811-94E8710B23FE}"/>
              </c:ext>
            </c:extLst>
          </c:dPt>
          <c:dLbls>
            <c:dLbl>
              <c:idx val="3"/>
              <c:layout>
                <c:manualLayout>
                  <c:x val="5.0499315157560204E-2"/>
                  <c:y val="3.27640190411801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61-4513-B811-94E8710B23FE}"/>
                </c:ext>
              </c:extLst>
            </c:dLbl>
            <c:dLbl>
              <c:idx val="4"/>
              <c:layout>
                <c:manualLayout>
                  <c:x val="2.1462370819495969E-2"/>
                  <c:y val="0.10854525605288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61-4513-B811-94E8710B23FE}"/>
                </c:ext>
              </c:extLst>
            </c:dLbl>
            <c:dLbl>
              <c:idx val="5"/>
              <c:layout>
                <c:manualLayout>
                  <c:x val="3.811092804188649E-2"/>
                  <c:y val="8.38127802007193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61-4513-B811-94E8710B23FE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815,1 тыс. руб.</c:v>
                </c:pt>
                <c:pt idx="1">
                  <c:v>Оплата транспортных услуг 12,2 тыс.руб.</c:v>
                </c:pt>
                <c:pt idx="2">
                  <c:v>Оплата коммунальных услуг 153,8 тыс. руб.</c:v>
                </c:pt>
                <c:pt idx="3">
                  <c:v>Текущий ремонт зданий 45,9 тыс.руб.</c:v>
                </c:pt>
                <c:pt idx="4">
                  <c:v>Прочие расходы 64,7 тыс.руб.</c:v>
                </c:pt>
                <c:pt idx="5">
                  <c:v>Прочие расходные материалы и предметы снабжения 42,4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0.71899999999999997</c:v>
                </c:pt>
                <c:pt idx="1">
                  <c:v>1.0999999999999999E-2</c:v>
                </c:pt>
                <c:pt idx="2">
                  <c:v>0.13600000000000001</c:v>
                </c:pt>
                <c:pt idx="3">
                  <c:v>4.1000000000000002E-2</c:v>
                </c:pt>
                <c:pt idx="4">
                  <c:v>5.6000000000000001E-2</c:v>
                </c:pt>
                <c:pt idx="5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361-4513-B811-94E8710B2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527066243375758"/>
          <c:y val="0.15986057492924519"/>
          <c:w val="0.41472933756624247"/>
          <c:h val="0.84013942507075479"/>
        </c:manualLayout>
      </c:layout>
      <c:overlay val="0"/>
      <c:txPr>
        <a:bodyPr/>
        <a:lstStyle/>
        <a:p>
          <a:pPr>
            <a:defRPr sz="1400" b="1" spc="-100" baseline="0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245055605624125"/>
          <c:y val="2.1326520788040131E-2"/>
        </c:manualLayout>
      </c:layout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25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465865252212697"/>
          <c:w val="0.72065875976706018"/>
          <c:h val="0.66117476104221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         Экономическая структура расходов</c:v>
                </c:pt>
              </c:strCache>
            </c:strRef>
          </c:tx>
          <c:dPt>
            <c:idx val="0"/>
            <c:bubble3D val="0"/>
            <c:explosion val="3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A73-497B-8B57-3757ED8AB351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EA73-497B-8B57-3757ED8AB351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3-EA73-497B-8B57-3757ED8AB351}"/>
              </c:ext>
            </c:extLst>
          </c:dPt>
          <c:dPt>
            <c:idx val="3"/>
            <c:bubble3D val="0"/>
            <c:explosion val="5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EA73-497B-8B57-3757ED8AB351}"/>
              </c:ext>
            </c:extLst>
          </c:dPt>
          <c:dPt>
            <c:idx val="4"/>
            <c:bubble3D val="0"/>
            <c:explosion val="5"/>
            <c:extLst>
              <c:ext xmlns:c16="http://schemas.microsoft.com/office/drawing/2014/chart" uri="{C3380CC4-5D6E-409C-BE32-E72D297353CC}">
                <c16:uniqueId val="{00000006-EA73-497B-8B57-3757ED8AB351}"/>
              </c:ext>
            </c:extLst>
          </c:dPt>
          <c:dPt>
            <c:idx val="5"/>
            <c:bubble3D val="0"/>
            <c:explosion val="5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EA73-497B-8B57-3757ED8AB35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61,7%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73-497B-8B57-3757ED8AB351}"/>
                </c:ext>
              </c:extLst>
            </c:dLbl>
            <c:dLbl>
              <c:idx val="1"/>
              <c:layout>
                <c:manualLayout>
                  <c:x val="-8.386288563765118E-2"/>
                  <c:y val="-0.1560566809173017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27,7%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73-497B-8B57-3757ED8AB3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73-497B-8B57-3757ED8AB351}"/>
                </c:ext>
              </c:extLst>
            </c:dLbl>
            <c:dLbl>
              <c:idx val="3"/>
              <c:layout>
                <c:manualLayout>
                  <c:x val="1.5526229158639325E-2"/>
                  <c:y val="8.27614773517603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73-497B-8B57-3757ED8AB35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0,4%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73-497B-8B57-3757ED8AB351}"/>
                </c:ext>
              </c:extLst>
            </c:dLbl>
            <c:dLbl>
              <c:idx val="5"/>
              <c:layout>
                <c:manualLayout>
                  <c:x val="-3.3286977633296799E-2"/>
                  <c:y val="-2.76214905339048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73-497B-8B57-3757ED8AB3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811,4  тыс. руб.</c:v>
                </c:pt>
                <c:pt idx="1">
                  <c:v>Текущие бюджетные трансферты 363,9 тыс.руб.</c:v>
                </c:pt>
                <c:pt idx="2">
                  <c:v>Продукты питания 29,3 тыс.руб.</c:v>
                </c:pt>
                <c:pt idx="3">
                  <c:v>Оплата коммунальных услуг 45,7 тыс. руб.</c:v>
                </c:pt>
                <c:pt idx="4">
                  <c:v>Капитальные бюджетные трансферты 5,7 тыс.руб.</c:v>
                </c:pt>
                <c:pt idx="5">
                  <c:v>Прочие расходы 59,9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0.61699999999999999</c:v>
                </c:pt>
                <c:pt idx="1">
                  <c:v>0.27700000000000002</c:v>
                </c:pt>
                <c:pt idx="2">
                  <c:v>2.1999999999999999E-2</c:v>
                </c:pt>
                <c:pt idx="3">
                  <c:v>3.5000000000000003E-2</c:v>
                </c:pt>
                <c:pt idx="4">
                  <c:v>4.0000000000000001E-3</c:v>
                </c:pt>
                <c:pt idx="5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A73-497B-8B57-3757ED8AB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407342219163013"/>
          <c:y val="0.15986046522041883"/>
          <c:w val="0.4474941735841716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accent3">
                  <a:lumMod val="50000"/>
                </a:schemeClr>
              </a:solidFill>
            </a:defRPr>
          </a:pPr>
          <a:endParaRPr lang="LID4096"/>
        </a:p>
      </c:txPr>
    </c:title>
    <c:autoTitleDeleted val="0"/>
    <c:view3D>
      <c:rotX val="30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563867016622924E-3"/>
          <c:y val="0.23067351324502836"/>
          <c:w val="0.61934049295068483"/>
          <c:h val="0.563146765508519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5C4-410A-BFAE-0F559BF7F611}"/>
              </c:ext>
            </c:extLst>
          </c:dPt>
          <c:dPt>
            <c:idx val="1"/>
            <c:bubble3D val="0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3-25C4-410A-BFAE-0F559BF7F61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25C4-410A-BFAE-0F559BF7F611}"/>
              </c:ext>
            </c:extLst>
          </c:dPt>
          <c:dPt>
            <c:idx val="3"/>
            <c:bubble3D val="0"/>
            <c:spPr>
              <a:solidFill>
                <a:srgbClr val="E3DB33"/>
              </a:solidFill>
            </c:spPr>
            <c:extLst>
              <c:ext xmlns:c16="http://schemas.microsoft.com/office/drawing/2014/chart" uri="{C3380CC4-5D6E-409C-BE32-E72D297353CC}">
                <c16:uniqueId val="{00000006-25C4-410A-BFAE-0F559BF7F611}"/>
              </c:ext>
            </c:extLst>
          </c:dPt>
          <c:dPt>
            <c:idx val="4"/>
            <c:bubble3D val="0"/>
            <c:spPr>
              <a:solidFill>
                <a:srgbClr val="C259DF"/>
              </a:solidFill>
            </c:spPr>
            <c:extLst>
              <c:ext xmlns:c16="http://schemas.microsoft.com/office/drawing/2014/chart" uri="{C3380CC4-5D6E-409C-BE32-E72D297353CC}">
                <c16:uniqueId val="{00000008-25C4-410A-BFAE-0F559BF7F611}"/>
              </c:ext>
            </c:extLst>
          </c:dPt>
          <c:dPt>
            <c:idx val="5"/>
            <c:bubble3D val="0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25C4-410A-BFAE-0F559BF7F61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/>
                      <a:t>53,1%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C4-410A-BFAE-0F559BF7F611}"/>
                </c:ext>
              </c:extLst>
            </c:dLbl>
            <c:dLbl>
              <c:idx val="1"/>
              <c:layout>
                <c:manualLayout>
                  <c:x val="1.0983468753751092E-2"/>
                  <c:y val="-1.9775451507611486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40,8%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C4-410A-BFAE-0F559BF7F611}"/>
                </c:ext>
              </c:extLst>
            </c:dLbl>
            <c:dLbl>
              <c:idx val="2"/>
              <c:layout>
                <c:manualLayout>
                  <c:x val="2.2788440326494829E-3"/>
                  <c:y val="1.62371285714490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C4-410A-BFAE-0F559BF7F611}"/>
                </c:ext>
              </c:extLst>
            </c:dLbl>
            <c:dLbl>
              <c:idx val="3"/>
              <c:layout>
                <c:manualLayout>
                  <c:x val="6.5151027566437258E-2"/>
                  <c:y val="-0.22403452635420468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2,7%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C4-410A-BFAE-0F559BF7F611}"/>
                </c:ext>
              </c:extLst>
            </c:dLbl>
            <c:dLbl>
              <c:idx val="4"/>
              <c:layout>
                <c:manualLayout>
                  <c:x val="5.1839230604428972E-2"/>
                  <c:y val="-0.1798471607250721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C4-410A-BFAE-0F559BF7F611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C4-410A-BFAE-0F559BF7F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Жилищно-коммунальное хозяйство 561,5 тыс. руб.</c:v>
                </c:pt>
                <c:pt idx="1">
                  <c:v>Благоустройство населенных пунктов 431,1 тыс. руб.</c:v>
                </c:pt>
                <c:pt idx="2">
                  <c:v>Другие вопросы в области жилищно-коммунальных услуг 36,1 тыс. руб</c:v>
                </c:pt>
                <c:pt idx="3">
                  <c:v>Жилищное строительство 28,2 тыс.руб.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0.53100000000000003</c:v>
                </c:pt>
                <c:pt idx="1">
                  <c:v>0.40799999999999997</c:v>
                </c:pt>
                <c:pt idx="2">
                  <c:v>3.4000000000000002E-2</c:v>
                </c:pt>
                <c:pt idx="3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5C4-410A-BFAE-0F559BF7F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470689689749919"/>
          <c:y val="0.28748020746453135"/>
          <c:w val="0.41472933756624247"/>
          <c:h val="0.62136287487385178"/>
        </c:manualLayout>
      </c:layout>
      <c:overlay val="0"/>
      <c:txPr>
        <a:bodyPr/>
        <a:lstStyle/>
        <a:p>
          <a:pPr>
            <a:defRPr sz="1400" b="1" spc="-100" baseline="0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74683-EB48-4AA1-B773-9DB46950F53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E5F4EFA-810B-4AF4-A086-5360E97AF7BC}">
      <dgm:prSet phldrT="[Текст]" custT="1"/>
      <dgm:spPr/>
      <dgm:t>
        <a:bodyPr/>
        <a:lstStyle/>
        <a:p>
          <a:endParaRPr lang="ru-RU" sz="1000" dirty="0"/>
        </a:p>
        <a:p>
          <a:r>
            <a:rPr lang="ru-RU" sz="2200" dirty="0"/>
            <a:t>4,9%</a:t>
          </a:r>
        </a:p>
      </dgm:t>
    </dgm:pt>
    <dgm:pt modelId="{E459D405-E228-4694-8B09-B767A870D2F6}" type="parTrans" cxnId="{4B080814-4C1D-4ABE-A781-209007D0B77F}">
      <dgm:prSet/>
      <dgm:spPr/>
      <dgm:t>
        <a:bodyPr/>
        <a:lstStyle/>
        <a:p>
          <a:endParaRPr lang="ru-RU"/>
        </a:p>
      </dgm:t>
    </dgm:pt>
    <dgm:pt modelId="{38A7EB32-5DC7-411D-AE6F-D41C27436068}" type="sibTrans" cxnId="{4B080814-4C1D-4ABE-A781-209007D0B77F}">
      <dgm:prSet/>
      <dgm:spPr/>
      <dgm:t>
        <a:bodyPr/>
        <a:lstStyle/>
        <a:p>
          <a:endParaRPr lang="ru-RU"/>
        </a:p>
      </dgm:t>
    </dgm:pt>
    <dgm:pt modelId="{FA376C24-9F2F-464C-8EB6-9403A79C01F0}">
      <dgm:prSet phldrT="[Текст]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 w="95250"/>
        </a:sp3d>
      </dgm:spPr>
      <dgm:t>
        <a:bodyPr/>
        <a:lstStyle/>
        <a:p>
          <a:r>
            <a:rPr lang="ru-RU" dirty="0"/>
            <a:t>41,2%</a:t>
          </a:r>
        </a:p>
      </dgm:t>
    </dgm:pt>
    <dgm:pt modelId="{BE953D83-0478-4D22-A7FA-E60AB2204C5E}" type="parTrans" cxnId="{91238950-FEDC-40BB-920E-B04CD0612ED6}">
      <dgm:prSet/>
      <dgm:spPr/>
      <dgm:t>
        <a:bodyPr/>
        <a:lstStyle/>
        <a:p>
          <a:endParaRPr lang="ru-RU"/>
        </a:p>
      </dgm:t>
    </dgm:pt>
    <dgm:pt modelId="{4A680EA0-FD6C-4876-B425-06E627429DA9}" type="sibTrans" cxnId="{91238950-FEDC-40BB-920E-B04CD0612ED6}">
      <dgm:prSet/>
      <dgm:spPr/>
      <dgm:t>
        <a:bodyPr/>
        <a:lstStyle/>
        <a:p>
          <a:endParaRPr lang="ru-RU"/>
        </a:p>
      </dgm:t>
    </dgm:pt>
    <dgm:pt modelId="{17DC0D30-54B9-49EF-AB81-E0704DC781A7}">
      <dgm:prSet phldrT="[Текст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63500"/>
        </a:sp3d>
      </dgm:spPr>
      <dgm:t>
        <a:bodyPr/>
        <a:lstStyle/>
        <a:p>
          <a:r>
            <a:rPr lang="ru-RU" dirty="0"/>
            <a:t>53,9%</a:t>
          </a:r>
        </a:p>
      </dgm:t>
    </dgm:pt>
    <dgm:pt modelId="{FEBA4356-8B59-4786-9ADF-9C2D7D5138D1}" type="parTrans" cxnId="{8E69CEF3-8DCB-44A1-B81C-17608384B610}">
      <dgm:prSet/>
      <dgm:spPr/>
      <dgm:t>
        <a:bodyPr/>
        <a:lstStyle/>
        <a:p>
          <a:endParaRPr lang="ru-RU"/>
        </a:p>
      </dgm:t>
    </dgm:pt>
    <dgm:pt modelId="{1B6803B7-94C7-4D14-A7AA-B5A95657C2AA}" type="sibTrans" cxnId="{8E69CEF3-8DCB-44A1-B81C-17608384B610}">
      <dgm:prSet/>
      <dgm:spPr/>
      <dgm:t>
        <a:bodyPr/>
        <a:lstStyle/>
        <a:p>
          <a:endParaRPr lang="ru-RU"/>
        </a:p>
      </dgm:t>
    </dgm:pt>
    <dgm:pt modelId="{C6EAB7BF-A272-42B6-9E23-ACB70B0D4AF1}" type="pres">
      <dgm:prSet presAssocID="{C2D74683-EB48-4AA1-B773-9DB46950F536}" presName="Name0" presStyleCnt="0">
        <dgm:presLayoutVars>
          <dgm:dir/>
          <dgm:animLvl val="lvl"/>
          <dgm:resizeHandles val="exact"/>
        </dgm:presLayoutVars>
      </dgm:prSet>
      <dgm:spPr/>
    </dgm:pt>
    <dgm:pt modelId="{C5CC5F96-3F18-4393-8F8F-8256EA3F3BAC}" type="pres">
      <dgm:prSet presAssocID="{7E5F4EFA-810B-4AF4-A086-5360E97AF7BC}" presName="Name8" presStyleCnt="0"/>
      <dgm:spPr/>
    </dgm:pt>
    <dgm:pt modelId="{F6CF0D36-169F-4698-AB44-640C0FD94949}" type="pres">
      <dgm:prSet presAssocID="{7E5F4EFA-810B-4AF4-A086-5360E97AF7BC}" presName="level" presStyleLbl="node1" presStyleIdx="0" presStyleCnt="3" custScaleX="100000" custScaleY="100000">
        <dgm:presLayoutVars>
          <dgm:chMax val="1"/>
          <dgm:bulletEnabled val="1"/>
        </dgm:presLayoutVars>
      </dgm:prSet>
      <dgm:spPr/>
    </dgm:pt>
    <dgm:pt modelId="{E6C7752B-A1D1-40D8-86B1-E4145CE081E2}" type="pres">
      <dgm:prSet presAssocID="{7E5F4EFA-810B-4AF4-A086-5360E97AF7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BE11475-9312-4FC1-98B5-8A5236105ACA}" type="pres">
      <dgm:prSet presAssocID="{FA376C24-9F2F-464C-8EB6-9403A79C01F0}" presName="Name8" presStyleCnt="0"/>
      <dgm:spPr/>
    </dgm:pt>
    <dgm:pt modelId="{ADE1B9F7-D754-4D4C-B692-7EEA16CDA6E6}" type="pres">
      <dgm:prSet presAssocID="{FA376C24-9F2F-464C-8EB6-9403A79C01F0}" presName="level" presStyleLbl="node1" presStyleIdx="1" presStyleCnt="3">
        <dgm:presLayoutVars>
          <dgm:chMax val="1"/>
          <dgm:bulletEnabled val="1"/>
        </dgm:presLayoutVars>
      </dgm:prSet>
      <dgm:spPr/>
    </dgm:pt>
    <dgm:pt modelId="{8A42C5BA-B4A1-4A3A-99C0-7111C02DFBC9}" type="pres">
      <dgm:prSet presAssocID="{FA376C24-9F2F-464C-8EB6-9403A79C01F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FCC4316-784C-456A-99D8-18DD690D054B}" type="pres">
      <dgm:prSet presAssocID="{17DC0D30-54B9-49EF-AB81-E0704DC781A7}" presName="Name8" presStyleCnt="0"/>
      <dgm:spPr/>
    </dgm:pt>
    <dgm:pt modelId="{866AB3F2-656D-4D99-8C90-36322B6B1662}" type="pres">
      <dgm:prSet presAssocID="{17DC0D30-54B9-49EF-AB81-E0704DC781A7}" presName="level" presStyleLbl="node1" presStyleIdx="2" presStyleCnt="3" custLinFactNeighborX="0" custLinFactNeighborY="47619">
        <dgm:presLayoutVars>
          <dgm:chMax val="1"/>
          <dgm:bulletEnabled val="1"/>
        </dgm:presLayoutVars>
      </dgm:prSet>
      <dgm:spPr/>
    </dgm:pt>
    <dgm:pt modelId="{70FF4F9A-71A5-4305-95BF-C2C685E170ED}" type="pres">
      <dgm:prSet presAssocID="{17DC0D30-54B9-49EF-AB81-E0704DC781A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B080814-4C1D-4ABE-A781-209007D0B77F}" srcId="{C2D74683-EB48-4AA1-B773-9DB46950F536}" destId="{7E5F4EFA-810B-4AF4-A086-5360E97AF7BC}" srcOrd="0" destOrd="0" parTransId="{E459D405-E228-4694-8B09-B767A870D2F6}" sibTransId="{38A7EB32-5DC7-411D-AE6F-D41C27436068}"/>
    <dgm:cxn modelId="{E5076866-51C8-414C-9941-1C0821FDB9BC}" type="presOf" srcId="{17DC0D30-54B9-49EF-AB81-E0704DC781A7}" destId="{866AB3F2-656D-4D99-8C90-36322B6B1662}" srcOrd="0" destOrd="0" presId="urn:microsoft.com/office/officeart/2005/8/layout/pyramid1"/>
    <dgm:cxn modelId="{BA79E96B-D5AA-46B8-B8B1-E38456881705}" type="presOf" srcId="{FA376C24-9F2F-464C-8EB6-9403A79C01F0}" destId="{8A42C5BA-B4A1-4A3A-99C0-7111C02DFBC9}" srcOrd="1" destOrd="0" presId="urn:microsoft.com/office/officeart/2005/8/layout/pyramid1"/>
    <dgm:cxn modelId="{91238950-FEDC-40BB-920E-B04CD0612ED6}" srcId="{C2D74683-EB48-4AA1-B773-9DB46950F536}" destId="{FA376C24-9F2F-464C-8EB6-9403A79C01F0}" srcOrd="1" destOrd="0" parTransId="{BE953D83-0478-4D22-A7FA-E60AB2204C5E}" sibTransId="{4A680EA0-FD6C-4876-B425-06E627429DA9}"/>
    <dgm:cxn modelId="{B9E32D55-F05E-4502-804A-19373E44D4AC}" type="presOf" srcId="{17DC0D30-54B9-49EF-AB81-E0704DC781A7}" destId="{70FF4F9A-71A5-4305-95BF-C2C685E170ED}" srcOrd="1" destOrd="0" presId="urn:microsoft.com/office/officeart/2005/8/layout/pyramid1"/>
    <dgm:cxn modelId="{49233278-D532-479A-B3A0-1F62E220A862}" type="presOf" srcId="{FA376C24-9F2F-464C-8EB6-9403A79C01F0}" destId="{ADE1B9F7-D754-4D4C-B692-7EEA16CDA6E6}" srcOrd="0" destOrd="0" presId="urn:microsoft.com/office/officeart/2005/8/layout/pyramid1"/>
    <dgm:cxn modelId="{E69319A8-2297-4394-AA1B-DF6045826D59}" type="presOf" srcId="{7E5F4EFA-810B-4AF4-A086-5360E97AF7BC}" destId="{E6C7752B-A1D1-40D8-86B1-E4145CE081E2}" srcOrd="1" destOrd="0" presId="urn:microsoft.com/office/officeart/2005/8/layout/pyramid1"/>
    <dgm:cxn modelId="{C751C1C4-FCBB-4368-8498-1EF1CBC1C48E}" type="presOf" srcId="{7E5F4EFA-810B-4AF4-A086-5360E97AF7BC}" destId="{F6CF0D36-169F-4698-AB44-640C0FD94949}" srcOrd="0" destOrd="0" presId="urn:microsoft.com/office/officeart/2005/8/layout/pyramid1"/>
    <dgm:cxn modelId="{49139DC9-C6C4-4393-8B4C-59BE3183DCA4}" type="presOf" srcId="{C2D74683-EB48-4AA1-B773-9DB46950F536}" destId="{C6EAB7BF-A272-42B6-9E23-ACB70B0D4AF1}" srcOrd="0" destOrd="0" presId="urn:microsoft.com/office/officeart/2005/8/layout/pyramid1"/>
    <dgm:cxn modelId="{8E69CEF3-8DCB-44A1-B81C-17608384B610}" srcId="{C2D74683-EB48-4AA1-B773-9DB46950F536}" destId="{17DC0D30-54B9-49EF-AB81-E0704DC781A7}" srcOrd="2" destOrd="0" parTransId="{FEBA4356-8B59-4786-9ADF-9C2D7D5138D1}" sibTransId="{1B6803B7-94C7-4D14-A7AA-B5A95657C2AA}"/>
    <dgm:cxn modelId="{CF9CCDAA-E824-40AB-BE79-0119B9C6879B}" type="presParOf" srcId="{C6EAB7BF-A272-42B6-9E23-ACB70B0D4AF1}" destId="{C5CC5F96-3F18-4393-8F8F-8256EA3F3BAC}" srcOrd="0" destOrd="0" presId="urn:microsoft.com/office/officeart/2005/8/layout/pyramid1"/>
    <dgm:cxn modelId="{01531913-0353-4D45-92BA-E1DF33358E40}" type="presParOf" srcId="{C5CC5F96-3F18-4393-8F8F-8256EA3F3BAC}" destId="{F6CF0D36-169F-4698-AB44-640C0FD94949}" srcOrd="0" destOrd="0" presId="urn:microsoft.com/office/officeart/2005/8/layout/pyramid1"/>
    <dgm:cxn modelId="{7C4B3052-951F-450F-977D-2D0BAC58502C}" type="presParOf" srcId="{C5CC5F96-3F18-4393-8F8F-8256EA3F3BAC}" destId="{E6C7752B-A1D1-40D8-86B1-E4145CE081E2}" srcOrd="1" destOrd="0" presId="urn:microsoft.com/office/officeart/2005/8/layout/pyramid1"/>
    <dgm:cxn modelId="{45B788B8-D9E3-4320-A0D1-72E03892D743}" type="presParOf" srcId="{C6EAB7BF-A272-42B6-9E23-ACB70B0D4AF1}" destId="{6BE11475-9312-4FC1-98B5-8A5236105ACA}" srcOrd="1" destOrd="0" presId="urn:microsoft.com/office/officeart/2005/8/layout/pyramid1"/>
    <dgm:cxn modelId="{12E396D8-7D5A-4D88-A6B2-5D772CD9FF3A}" type="presParOf" srcId="{6BE11475-9312-4FC1-98B5-8A5236105ACA}" destId="{ADE1B9F7-D754-4D4C-B692-7EEA16CDA6E6}" srcOrd="0" destOrd="0" presId="urn:microsoft.com/office/officeart/2005/8/layout/pyramid1"/>
    <dgm:cxn modelId="{2B10D7EB-8772-4EE7-8372-6E91C7591DF3}" type="presParOf" srcId="{6BE11475-9312-4FC1-98B5-8A5236105ACA}" destId="{8A42C5BA-B4A1-4A3A-99C0-7111C02DFBC9}" srcOrd="1" destOrd="0" presId="urn:microsoft.com/office/officeart/2005/8/layout/pyramid1"/>
    <dgm:cxn modelId="{E2EF7330-B101-4161-8C53-0DA19D3FA76F}" type="presParOf" srcId="{C6EAB7BF-A272-42B6-9E23-ACB70B0D4AF1}" destId="{8FCC4316-784C-456A-99D8-18DD690D054B}" srcOrd="2" destOrd="0" presId="urn:microsoft.com/office/officeart/2005/8/layout/pyramid1"/>
    <dgm:cxn modelId="{65AEA7B0-6A97-4008-AD49-4419C5E79B16}" type="presParOf" srcId="{8FCC4316-784C-456A-99D8-18DD690D054B}" destId="{866AB3F2-656D-4D99-8C90-36322B6B1662}" srcOrd="0" destOrd="0" presId="urn:microsoft.com/office/officeart/2005/8/layout/pyramid1"/>
    <dgm:cxn modelId="{196CE9A9-423A-4695-B9B1-367E07A4CB31}" type="presParOf" srcId="{8FCC4316-784C-456A-99D8-18DD690D054B}" destId="{70FF4F9A-71A5-4305-95BF-C2C685E170E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508452-4653-4CAB-AAA3-1AAF990784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D99E2-437A-443F-8AB5-F8798A102C5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Дошкольное образование 2 110,3 тыс. руб.</a:t>
          </a:r>
        </a:p>
      </dgm:t>
    </dgm:pt>
    <dgm:pt modelId="{A80BD5AC-7B97-4E4D-971E-C4D0BA970645}" type="parTrans" cxnId="{B9F10B05-9149-4FCE-8447-AB05DC9F46A0}">
      <dgm:prSet/>
      <dgm:spPr/>
      <dgm:t>
        <a:bodyPr/>
        <a:lstStyle/>
        <a:p>
          <a:endParaRPr lang="ru-RU"/>
        </a:p>
      </dgm:t>
    </dgm:pt>
    <dgm:pt modelId="{6F129918-7095-4E56-820E-4C9681227DB4}" type="sibTrans" cxnId="{B9F10B05-9149-4FCE-8447-AB05DC9F46A0}">
      <dgm:prSet/>
      <dgm:spPr/>
      <dgm:t>
        <a:bodyPr/>
        <a:lstStyle/>
        <a:p>
          <a:endParaRPr lang="ru-RU"/>
        </a:p>
      </dgm:t>
    </dgm:pt>
    <dgm:pt modelId="{2CAB1451-F7EA-4E3E-9E05-73EC2B96218F}">
      <dgm:prSet phldrT="[Текст]" custT="1"/>
      <dgm:spPr/>
      <dgm:t>
        <a:bodyPr anchor="ctr"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17 учреждений</a:t>
          </a:r>
        </a:p>
      </dgm:t>
    </dgm:pt>
    <dgm:pt modelId="{F30CA45B-8C41-4B8E-9DA4-D7AD15715D59}" type="parTrans" cxnId="{F5D9744F-0D4C-4445-A7A7-0E1AB28DA6B6}">
      <dgm:prSet/>
      <dgm:spPr/>
      <dgm:t>
        <a:bodyPr/>
        <a:lstStyle/>
        <a:p>
          <a:endParaRPr lang="ru-RU"/>
        </a:p>
      </dgm:t>
    </dgm:pt>
    <dgm:pt modelId="{313742A0-C3FE-4730-A12D-5402D89D389B}" type="sibTrans" cxnId="{F5D9744F-0D4C-4445-A7A7-0E1AB28DA6B6}">
      <dgm:prSet/>
      <dgm:spPr/>
      <dgm:t>
        <a:bodyPr/>
        <a:lstStyle/>
        <a:p>
          <a:endParaRPr lang="ru-RU"/>
        </a:p>
      </dgm:t>
    </dgm:pt>
    <dgm:pt modelId="{12FF92F9-028F-4AE2-B799-C54917C9C271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2 804 учащихся</a:t>
          </a:r>
        </a:p>
      </dgm:t>
    </dgm:pt>
    <dgm:pt modelId="{2A54E8E3-F289-4FF7-AC57-DD696F7B3A32}" type="parTrans" cxnId="{77637DB4-62C7-4051-A628-53337E2805A7}">
      <dgm:prSet/>
      <dgm:spPr/>
      <dgm:t>
        <a:bodyPr/>
        <a:lstStyle/>
        <a:p>
          <a:endParaRPr lang="ru-RU"/>
        </a:p>
      </dgm:t>
    </dgm:pt>
    <dgm:pt modelId="{40626746-A8FE-48FF-BB3F-1BD94CF5EE3C}" type="sibTrans" cxnId="{77637DB4-62C7-4051-A628-53337E2805A7}">
      <dgm:prSet/>
      <dgm:spPr/>
      <dgm:t>
        <a:bodyPr/>
        <a:lstStyle/>
        <a:p>
          <a:endParaRPr lang="ru-RU"/>
        </a:p>
      </dgm:t>
    </dgm:pt>
    <dgm:pt modelId="{0196EB37-DDB7-4620-A71B-20744784493B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Дополнительное образование детей и молодежи 949,6 тыс. руб.</a:t>
          </a:r>
        </a:p>
      </dgm:t>
    </dgm:pt>
    <dgm:pt modelId="{14A03D8B-EF91-4BC2-8621-7991B146E32F}" type="parTrans" cxnId="{1AEC0FEB-EAE5-4D0E-805E-21A737EDC7FE}">
      <dgm:prSet/>
      <dgm:spPr/>
      <dgm:t>
        <a:bodyPr/>
        <a:lstStyle/>
        <a:p>
          <a:endParaRPr lang="ru-RU"/>
        </a:p>
      </dgm:t>
    </dgm:pt>
    <dgm:pt modelId="{18B026CE-68F2-474A-9DA6-887C6A0BFDB8}" type="sibTrans" cxnId="{1AEC0FEB-EAE5-4D0E-805E-21A737EDC7FE}">
      <dgm:prSet/>
      <dgm:spPr/>
      <dgm:t>
        <a:bodyPr/>
        <a:lstStyle/>
        <a:p>
          <a:endParaRPr lang="ru-RU"/>
        </a:p>
      </dgm:t>
    </dgm:pt>
    <dgm:pt modelId="{B0B0907D-07A1-4C90-AC24-9B2FC144B5E5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4 учреждения</a:t>
          </a:r>
        </a:p>
      </dgm:t>
    </dgm:pt>
    <dgm:pt modelId="{3C7324C3-EF9F-4434-8E51-F395D9218EC4}" type="parTrans" cxnId="{799C2362-B505-46F2-954F-BA209A6FA58B}">
      <dgm:prSet/>
      <dgm:spPr/>
      <dgm:t>
        <a:bodyPr/>
        <a:lstStyle/>
        <a:p>
          <a:endParaRPr lang="ru-RU"/>
        </a:p>
      </dgm:t>
    </dgm:pt>
    <dgm:pt modelId="{81B91687-669B-4A1C-9C74-09CB8E43E571}" type="sibTrans" cxnId="{799C2362-B505-46F2-954F-BA209A6FA58B}">
      <dgm:prSet/>
      <dgm:spPr/>
      <dgm:t>
        <a:bodyPr/>
        <a:lstStyle/>
        <a:p>
          <a:endParaRPr lang="ru-RU"/>
        </a:p>
      </dgm:t>
    </dgm:pt>
    <dgm:pt modelId="{8FB13148-6E0C-45FB-B9AE-D18709D62734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1857 учащихся</a:t>
          </a:r>
        </a:p>
      </dgm:t>
    </dgm:pt>
    <dgm:pt modelId="{C99E4421-50B3-4BEF-A223-021835C41293}" type="parTrans" cxnId="{45A75EEC-6560-4C28-A452-B5166DF58658}">
      <dgm:prSet/>
      <dgm:spPr/>
      <dgm:t>
        <a:bodyPr/>
        <a:lstStyle/>
        <a:p>
          <a:endParaRPr lang="ru-RU"/>
        </a:p>
      </dgm:t>
    </dgm:pt>
    <dgm:pt modelId="{F821596F-6C05-454B-B025-8073612CA3AD}" type="sibTrans" cxnId="{45A75EEC-6560-4C28-A452-B5166DF58658}">
      <dgm:prSet/>
      <dgm:spPr/>
      <dgm:t>
        <a:bodyPr/>
        <a:lstStyle/>
        <a:p>
          <a:endParaRPr lang="ru-RU"/>
        </a:p>
      </dgm:t>
    </dgm:pt>
    <dgm:pt modelId="{F9EE6153-3DDD-418A-BF1A-CA9CBE79386D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Общее среднее образование 7 608,2 тыс. руб.</a:t>
          </a:r>
        </a:p>
      </dgm:t>
    </dgm:pt>
    <dgm:pt modelId="{52E92BA0-2AF1-44A3-AA34-E504A90AC62E}" type="parTrans" cxnId="{CDB807B1-18EF-44BB-86F3-A74F2D0A3307}">
      <dgm:prSet/>
      <dgm:spPr/>
      <dgm:t>
        <a:bodyPr/>
        <a:lstStyle/>
        <a:p>
          <a:endParaRPr lang="ru-RU"/>
        </a:p>
      </dgm:t>
    </dgm:pt>
    <dgm:pt modelId="{516A47D0-A16B-4D4B-A645-77EB6D8BC361}" type="sibTrans" cxnId="{CDB807B1-18EF-44BB-86F3-A74F2D0A3307}">
      <dgm:prSet/>
      <dgm:spPr/>
      <dgm:t>
        <a:bodyPr/>
        <a:lstStyle/>
        <a:p>
          <a:endParaRPr lang="ru-RU"/>
        </a:p>
      </dgm:t>
    </dgm:pt>
    <dgm:pt modelId="{996368A8-747C-4200-9A9F-6BF2F9F70203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12 учреждений</a:t>
          </a:r>
        </a:p>
      </dgm:t>
    </dgm:pt>
    <dgm:pt modelId="{2F2C66FC-0094-42B4-8B66-63D4F2E67C79}" type="parTrans" cxnId="{06E366BA-B70F-49D8-8FC4-51209D13537C}">
      <dgm:prSet/>
      <dgm:spPr/>
      <dgm:t>
        <a:bodyPr/>
        <a:lstStyle/>
        <a:p>
          <a:endParaRPr lang="ru-RU"/>
        </a:p>
      </dgm:t>
    </dgm:pt>
    <dgm:pt modelId="{CE8E707C-07FB-43F8-8EF2-46F74B29B138}" type="sibTrans" cxnId="{06E366BA-B70F-49D8-8FC4-51209D13537C}">
      <dgm:prSet/>
      <dgm:spPr/>
      <dgm:t>
        <a:bodyPr/>
        <a:lstStyle/>
        <a:p>
          <a:endParaRPr lang="ru-RU"/>
        </a:p>
      </dgm:t>
    </dgm:pt>
    <dgm:pt modelId="{8AC69188-54CB-49E2-BDD5-D5448B2A7A3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714 воспитанников</a:t>
          </a:r>
        </a:p>
      </dgm:t>
    </dgm:pt>
    <dgm:pt modelId="{2BA39027-4BFB-4FBD-8A25-4F56A325FD2E}" type="parTrans" cxnId="{F3B8A160-707D-4766-AB75-2F10854B5258}">
      <dgm:prSet/>
      <dgm:spPr/>
      <dgm:t>
        <a:bodyPr/>
        <a:lstStyle/>
        <a:p>
          <a:endParaRPr lang="ru-RU"/>
        </a:p>
      </dgm:t>
    </dgm:pt>
    <dgm:pt modelId="{6E86AF83-8FAF-45CF-8921-ABAEDA743940}" type="sibTrans" cxnId="{F3B8A160-707D-4766-AB75-2F10854B5258}">
      <dgm:prSet/>
      <dgm:spPr/>
      <dgm:t>
        <a:bodyPr/>
        <a:lstStyle/>
        <a:p>
          <a:endParaRPr lang="ru-RU"/>
        </a:p>
      </dgm:t>
    </dgm:pt>
    <dgm:pt modelId="{53A7B271-EF2A-482B-9727-C834A4E3F14B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268 работающих</a:t>
          </a:r>
        </a:p>
      </dgm:t>
    </dgm:pt>
    <dgm:pt modelId="{9B1A7CF2-5EB9-417F-939C-7164AF01DF33}" type="parTrans" cxnId="{64F23D64-9CFE-483C-82D9-29051E629BEE}">
      <dgm:prSet/>
      <dgm:spPr/>
      <dgm:t>
        <a:bodyPr/>
        <a:lstStyle/>
        <a:p>
          <a:endParaRPr lang="ru-RU"/>
        </a:p>
      </dgm:t>
    </dgm:pt>
    <dgm:pt modelId="{331ABCF8-CE84-4305-A0BB-2842B46978F9}" type="sibTrans" cxnId="{64F23D64-9CFE-483C-82D9-29051E629BEE}">
      <dgm:prSet/>
      <dgm:spPr/>
      <dgm:t>
        <a:bodyPr/>
        <a:lstStyle/>
        <a:p>
          <a:endParaRPr lang="ru-RU"/>
        </a:p>
      </dgm:t>
    </dgm:pt>
    <dgm:pt modelId="{749D85C6-A1C2-45D7-AC3F-73FF9E18B870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96 работающих</a:t>
          </a:r>
        </a:p>
      </dgm:t>
    </dgm:pt>
    <dgm:pt modelId="{C40D679D-DD54-4D8A-9321-5A432A6E6268}" type="parTrans" cxnId="{7922E572-ECE5-49B6-A305-1BB292AFEA64}">
      <dgm:prSet/>
      <dgm:spPr/>
      <dgm:t>
        <a:bodyPr/>
        <a:lstStyle/>
        <a:p>
          <a:endParaRPr lang="ru-RU"/>
        </a:p>
      </dgm:t>
    </dgm:pt>
    <dgm:pt modelId="{B6FB9ABC-23AC-40C1-9455-3C9C0B7A7A06}" type="sibTrans" cxnId="{7922E572-ECE5-49B6-A305-1BB292AFEA64}">
      <dgm:prSet/>
      <dgm:spPr/>
      <dgm:t>
        <a:bodyPr/>
        <a:lstStyle/>
        <a:p>
          <a:endParaRPr lang="ru-RU"/>
        </a:p>
      </dgm:t>
    </dgm:pt>
    <dgm:pt modelId="{AF2B0A01-7D34-4720-9AF5-5A88357B7C9F}">
      <dgm:prSet phldrT="[Текст]" custT="1"/>
      <dgm:spPr/>
      <dgm:t>
        <a:bodyPr/>
        <a:lstStyle/>
        <a:p>
          <a:pPr algn="ctr"/>
          <a:r>
            <a:rPr lang="ru-RU" sz="1250" b="1" dirty="0">
              <a:solidFill>
                <a:schemeClr val="accent6">
                  <a:lumMod val="50000"/>
                </a:schemeClr>
              </a:solidFill>
            </a:rPr>
            <a:t>810 работающих</a:t>
          </a:r>
        </a:p>
      </dgm:t>
    </dgm:pt>
    <dgm:pt modelId="{7723093E-98B5-4E61-B2C2-CC71609A486E}" type="parTrans" cxnId="{B622FC6A-AE9C-4F65-AD46-18EB7D643B0F}">
      <dgm:prSet/>
      <dgm:spPr/>
      <dgm:t>
        <a:bodyPr/>
        <a:lstStyle/>
        <a:p>
          <a:endParaRPr lang="ru-RU"/>
        </a:p>
      </dgm:t>
    </dgm:pt>
    <dgm:pt modelId="{DC608B0F-E2B3-4487-9B3E-B2994E9938C6}" type="sibTrans" cxnId="{B622FC6A-AE9C-4F65-AD46-18EB7D643B0F}">
      <dgm:prSet/>
      <dgm:spPr/>
      <dgm:t>
        <a:bodyPr/>
        <a:lstStyle/>
        <a:p>
          <a:endParaRPr lang="ru-RU"/>
        </a:p>
      </dgm:t>
    </dgm:pt>
    <dgm:pt modelId="{5D3D60C9-626C-4AF3-8A43-6BDE40096D2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Другие вопросы в области образования 261,5 тыс. руб.</a:t>
          </a:r>
        </a:p>
      </dgm:t>
    </dgm:pt>
    <dgm:pt modelId="{E81FDFDE-C71A-4B18-AB39-5A48858A7610}" type="parTrans" cxnId="{61CF4982-B855-4817-B7B3-D705A1EEF232}">
      <dgm:prSet/>
      <dgm:spPr/>
      <dgm:t>
        <a:bodyPr/>
        <a:lstStyle/>
        <a:p>
          <a:endParaRPr lang="ru-RU"/>
        </a:p>
      </dgm:t>
    </dgm:pt>
    <dgm:pt modelId="{9AF5E69D-FB77-4233-B047-4FBA98A7A878}" type="sibTrans" cxnId="{61CF4982-B855-4817-B7B3-D705A1EEF232}">
      <dgm:prSet/>
      <dgm:spPr/>
      <dgm:t>
        <a:bodyPr/>
        <a:lstStyle/>
        <a:p>
          <a:endParaRPr lang="ru-RU"/>
        </a:p>
      </dgm:t>
    </dgm:pt>
    <dgm:pt modelId="{D6BE4173-B3CE-450A-8DE3-1FD8569F9D3D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3 учреждения </a:t>
          </a:r>
        </a:p>
      </dgm:t>
    </dgm:pt>
    <dgm:pt modelId="{E217CB9F-1D3A-4ADF-8705-5435A849663C}" type="parTrans" cxnId="{5964E644-4D85-47EF-8ACC-270960A3DC00}">
      <dgm:prSet/>
      <dgm:spPr/>
      <dgm:t>
        <a:bodyPr/>
        <a:lstStyle/>
        <a:p>
          <a:endParaRPr lang="ru-RU"/>
        </a:p>
      </dgm:t>
    </dgm:pt>
    <dgm:pt modelId="{50CACB2E-411C-47EF-B612-5116EBDB07A3}" type="sibTrans" cxnId="{5964E644-4D85-47EF-8ACC-270960A3DC00}">
      <dgm:prSet/>
      <dgm:spPr/>
      <dgm:t>
        <a:bodyPr/>
        <a:lstStyle/>
        <a:p>
          <a:endParaRPr lang="ru-RU"/>
        </a:p>
      </dgm:t>
    </dgm:pt>
    <dgm:pt modelId="{919BBFCF-9118-4FD5-A197-84648FE040A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37 работающих</a:t>
          </a:r>
        </a:p>
      </dgm:t>
    </dgm:pt>
    <dgm:pt modelId="{72BE6E85-57E7-4EED-B6F7-A0DEB01079CB}" type="parTrans" cxnId="{36B16B4C-0C2B-4228-AF23-373BCE854627}">
      <dgm:prSet/>
      <dgm:spPr/>
      <dgm:t>
        <a:bodyPr/>
        <a:lstStyle/>
        <a:p>
          <a:endParaRPr lang="ru-RU"/>
        </a:p>
      </dgm:t>
    </dgm:pt>
    <dgm:pt modelId="{2FCBB808-3D06-445E-BF3D-CB20A3B19E79}" type="sibTrans" cxnId="{36B16B4C-0C2B-4228-AF23-373BCE854627}">
      <dgm:prSet/>
      <dgm:spPr/>
      <dgm:t>
        <a:bodyPr/>
        <a:lstStyle/>
        <a:p>
          <a:endParaRPr lang="ru-RU"/>
        </a:p>
      </dgm:t>
    </dgm:pt>
    <dgm:pt modelId="{26427F2E-3959-4A8C-AEDD-CC0B8DCD8A7C}" type="pres">
      <dgm:prSet presAssocID="{9A508452-4653-4CAB-AAA3-1AAF990784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E46C86-80D6-4AE1-BA88-8B709F63173C}" type="pres">
      <dgm:prSet presAssocID="{6BCD99E2-437A-443F-8AB5-F8798A102C5E}" presName="root" presStyleCnt="0"/>
      <dgm:spPr/>
    </dgm:pt>
    <dgm:pt modelId="{E09C9A48-5C7B-4208-BFD5-D7D04C2F4BF4}" type="pres">
      <dgm:prSet presAssocID="{6BCD99E2-437A-443F-8AB5-F8798A102C5E}" presName="rootComposite" presStyleCnt="0"/>
      <dgm:spPr/>
    </dgm:pt>
    <dgm:pt modelId="{58550544-D1D1-477E-9A74-232804A09994}" type="pres">
      <dgm:prSet presAssocID="{6BCD99E2-437A-443F-8AB5-F8798A102C5E}" presName="rootText" presStyleLbl="node1" presStyleIdx="0" presStyleCnt="4" custScaleX="143770" custScaleY="100665" custLinFactNeighborX="-53180" custLinFactNeighborY="1694"/>
      <dgm:spPr/>
    </dgm:pt>
    <dgm:pt modelId="{959CD41E-08FA-4441-86AD-CE4237091C26}" type="pres">
      <dgm:prSet presAssocID="{6BCD99E2-437A-443F-8AB5-F8798A102C5E}" presName="rootConnector" presStyleLbl="node1" presStyleIdx="0" presStyleCnt="4"/>
      <dgm:spPr/>
    </dgm:pt>
    <dgm:pt modelId="{5D73FF34-A65B-4A3F-8FA6-A11CC143182E}" type="pres">
      <dgm:prSet presAssocID="{6BCD99E2-437A-443F-8AB5-F8798A102C5E}" presName="childShape" presStyleCnt="0"/>
      <dgm:spPr/>
    </dgm:pt>
    <dgm:pt modelId="{F30F70E5-B336-4DC0-8F0B-C0DFEEB6D6D6}" type="pres">
      <dgm:prSet presAssocID="{2F2C66FC-0094-42B4-8B66-63D4F2E67C79}" presName="Name13" presStyleLbl="parChTrans1D2" presStyleIdx="0" presStyleCnt="11"/>
      <dgm:spPr/>
    </dgm:pt>
    <dgm:pt modelId="{BED13A94-69E5-46CF-8382-01CCC05D3141}" type="pres">
      <dgm:prSet presAssocID="{996368A8-747C-4200-9A9F-6BF2F9F70203}" presName="childText" presStyleLbl="bgAcc1" presStyleIdx="0" presStyleCnt="11" custScaleX="120797" custScaleY="39182" custLinFactNeighborX="18590" custLinFactNeighborY="-553">
        <dgm:presLayoutVars>
          <dgm:bulletEnabled val="1"/>
        </dgm:presLayoutVars>
      </dgm:prSet>
      <dgm:spPr/>
    </dgm:pt>
    <dgm:pt modelId="{2ECFF56E-D5B2-46AF-824E-52B2A7B48DBC}" type="pres">
      <dgm:prSet presAssocID="{2BA39027-4BFB-4FBD-8A25-4F56A325FD2E}" presName="Name13" presStyleLbl="parChTrans1D2" presStyleIdx="1" presStyleCnt="11"/>
      <dgm:spPr/>
    </dgm:pt>
    <dgm:pt modelId="{2A02211F-1E27-4D65-97EA-6A8D3EDC6627}" type="pres">
      <dgm:prSet presAssocID="{8AC69188-54CB-49E2-BDD5-D5448B2A7A32}" presName="childText" presStyleLbl="bgAcc1" presStyleIdx="1" presStyleCnt="11" custScaleX="141290" custScaleY="35845" custLinFactNeighborX="-551" custLinFactNeighborY="-11413">
        <dgm:presLayoutVars>
          <dgm:bulletEnabled val="1"/>
        </dgm:presLayoutVars>
      </dgm:prSet>
      <dgm:spPr/>
    </dgm:pt>
    <dgm:pt modelId="{08FF6643-99A4-4B31-8F26-47C4518FA785}" type="pres">
      <dgm:prSet presAssocID="{9B1A7CF2-5EB9-417F-939C-7164AF01DF33}" presName="Name13" presStyleLbl="parChTrans1D2" presStyleIdx="2" presStyleCnt="11"/>
      <dgm:spPr/>
    </dgm:pt>
    <dgm:pt modelId="{B087BC24-0C08-4866-AC78-406040DFDA0D}" type="pres">
      <dgm:prSet presAssocID="{53A7B271-EF2A-482B-9727-C834A4E3F14B}" presName="childText" presStyleLbl="bgAcc1" presStyleIdx="2" presStyleCnt="11" custScaleX="124522" custScaleY="34382" custLinFactNeighborX="7833" custLinFactNeighborY="-23783">
        <dgm:presLayoutVars>
          <dgm:bulletEnabled val="1"/>
        </dgm:presLayoutVars>
      </dgm:prSet>
      <dgm:spPr/>
    </dgm:pt>
    <dgm:pt modelId="{E2E04754-E976-4BFD-919A-09963CE0D36B}" type="pres">
      <dgm:prSet presAssocID="{F9EE6153-3DDD-418A-BF1A-CA9CBE79386D}" presName="root" presStyleCnt="0"/>
      <dgm:spPr/>
    </dgm:pt>
    <dgm:pt modelId="{D991CC68-4744-42AF-9ABB-E0293C76DE35}" type="pres">
      <dgm:prSet presAssocID="{F9EE6153-3DDD-418A-BF1A-CA9CBE79386D}" presName="rootComposite" presStyleCnt="0"/>
      <dgm:spPr/>
    </dgm:pt>
    <dgm:pt modelId="{5C439A7E-F337-4076-9815-30A1A02F0877}" type="pres">
      <dgm:prSet presAssocID="{F9EE6153-3DDD-418A-BF1A-CA9CBE79386D}" presName="rootText" presStyleLbl="node1" presStyleIdx="1" presStyleCnt="4" custScaleX="126711" custScaleY="87974" custLinFactNeighborX="10585" custLinFactNeighborY="-923"/>
      <dgm:spPr/>
    </dgm:pt>
    <dgm:pt modelId="{4B776E12-E2FE-45B5-9BA3-AECDFF265CFD}" type="pres">
      <dgm:prSet presAssocID="{F9EE6153-3DDD-418A-BF1A-CA9CBE79386D}" presName="rootConnector" presStyleLbl="node1" presStyleIdx="1" presStyleCnt="4"/>
      <dgm:spPr/>
    </dgm:pt>
    <dgm:pt modelId="{A53E301E-842C-4445-A324-666BBA733D80}" type="pres">
      <dgm:prSet presAssocID="{F9EE6153-3DDD-418A-BF1A-CA9CBE79386D}" presName="childShape" presStyleCnt="0"/>
      <dgm:spPr/>
    </dgm:pt>
    <dgm:pt modelId="{FC75B2C0-8AE3-46D9-8479-F83E6748094A}" type="pres">
      <dgm:prSet presAssocID="{F30CA45B-8C41-4B8E-9DA4-D7AD15715D59}" presName="Name13" presStyleLbl="parChTrans1D2" presStyleIdx="3" presStyleCnt="11"/>
      <dgm:spPr/>
    </dgm:pt>
    <dgm:pt modelId="{76B9F45B-7D63-445C-A131-9055E72F90DC}" type="pres">
      <dgm:prSet presAssocID="{2CAB1451-F7EA-4E3E-9E05-73EC2B96218F}" presName="childText" presStyleLbl="bgAcc1" presStyleIdx="3" presStyleCnt="11" custScaleX="116083" custScaleY="51258" custLinFactNeighborX="17910" custLinFactNeighborY="-7252">
        <dgm:presLayoutVars>
          <dgm:bulletEnabled val="1"/>
        </dgm:presLayoutVars>
      </dgm:prSet>
      <dgm:spPr/>
    </dgm:pt>
    <dgm:pt modelId="{E5668E6F-4D53-4FAB-9D5C-463CA9B4052A}" type="pres">
      <dgm:prSet presAssocID="{2A54E8E3-F289-4FF7-AC57-DD696F7B3A32}" presName="Name13" presStyleLbl="parChTrans1D2" presStyleIdx="4" presStyleCnt="11"/>
      <dgm:spPr/>
    </dgm:pt>
    <dgm:pt modelId="{63F4AC06-93EE-421C-A7C6-EDCCB9B984DC}" type="pres">
      <dgm:prSet presAssocID="{12FF92F9-028F-4AE2-B799-C54917C9C271}" presName="childText" presStyleLbl="bgAcc1" presStyleIdx="4" presStyleCnt="11" custScaleX="113505" custScaleY="46849" custLinFactNeighborX="19533" custLinFactNeighborY="-20493">
        <dgm:presLayoutVars>
          <dgm:bulletEnabled val="1"/>
        </dgm:presLayoutVars>
      </dgm:prSet>
      <dgm:spPr/>
    </dgm:pt>
    <dgm:pt modelId="{870E62F0-C42B-4A10-96F5-D5EC5D4D705A}" type="pres">
      <dgm:prSet presAssocID="{7723093E-98B5-4E61-B2C2-CC71609A486E}" presName="Name13" presStyleLbl="parChTrans1D2" presStyleIdx="5" presStyleCnt="11"/>
      <dgm:spPr/>
    </dgm:pt>
    <dgm:pt modelId="{54F1FD72-DD32-48E9-92B6-D693F986785B}" type="pres">
      <dgm:prSet presAssocID="{AF2B0A01-7D34-4720-9AF5-5A88357B7C9F}" presName="childText" presStyleLbl="bgAcc1" presStyleIdx="5" presStyleCnt="11" custScaleX="116083" custScaleY="30248" custLinFactNeighborX="16955" custLinFactNeighborY="-34172">
        <dgm:presLayoutVars>
          <dgm:bulletEnabled val="1"/>
        </dgm:presLayoutVars>
      </dgm:prSet>
      <dgm:spPr/>
    </dgm:pt>
    <dgm:pt modelId="{78229E68-9625-46DD-8930-ACF01533E6A6}" type="pres">
      <dgm:prSet presAssocID="{0196EB37-DDB7-4620-A71B-20744784493B}" presName="root" presStyleCnt="0"/>
      <dgm:spPr/>
    </dgm:pt>
    <dgm:pt modelId="{B5426616-C36C-49DF-B197-28D0B3EE0CCC}" type="pres">
      <dgm:prSet presAssocID="{0196EB37-DDB7-4620-A71B-20744784493B}" presName="rootComposite" presStyleCnt="0"/>
      <dgm:spPr/>
    </dgm:pt>
    <dgm:pt modelId="{67488D07-6BDD-4EEB-B8D9-F2BF7677D9E9}" type="pres">
      <dgm:prSet presAssocID="{0196EB37-DDB7-4620-A71B-20744784493B}" presName="rootText" presStyleLbl="node1" presStyleIdx="2" presStyleCnt="4" custScaleX="136783" custLinFactNeighborX="4299" custLinFactNeighborY="-923"/>
      <dgm:spPr/>
    </dgm:pt>
    <dgm:pt modelId="{3B589183-7A2A-48A3-825F-ADBB26770813}" type="pres">
      <dgm:prSet presAssocID="{0196EB37-DDB7-4620-A71B-20744784493B}" presName="rootConnector" presStyleLbl="node1" presStyleIdx="2" presStyleCnt="4"/>
      <dgm:spPr/>
    </dgm:pt>
    <dgm:pt modelId="{184948BC-250C-42F7-A26B-BFABB4CF5EE2}" type="pres">
      <dgm:prSet presAssocID="{0196EB37-DDB7-4620-A71B-20744784493B}" presName="childShape" presStyleCnt="0"/>
      <dgm:spPr/>
    </dgm:pt>
    <dgm:pt modelId="{E7C6E5D8-7E47-4050-9E1A-E23E1524B9F2}" type="pres">
      <dgm:prSet presAssocID="{3C7324C3-EF9F-4434-8E51-F395D9218EC4}" presName="Name13" presStyleLbl="parChTrans1D2" presStyleIdx="6" presStyleCnt="11"/>
      <dgm:spPr/>
    </dgm:pt>
    <dgm:pt modelId="{AA157D16-C6C4-4902-8F4F-C8788A6B132C}" type="pres">
      <dgm:prSet presAssocID="{B0B0907D-07A1-4C90-AC24-9B2FC144B5E5}" presName="childText" presStyleLbl="bgAcc1" presStyleIdx="6" presStyleCnt="11" custScaleX="136355" custScaleY="27078" custLinFactNeighborX="7535" custLinFactNeighborY="-4736">
        <dgm:presLayoutVars>
          <dgm:bulletEnabled val="1"/>
        </dgm:presLayoutVars>
      </dgm:prSet>
      <dgm:spPr/>
    </dgm:pt>
    <dgm:pt modelId="{2F084D03-0878-4A5E-BFC0-7558E3DB36F7}" type="pres">
      <dgm:prSet presAssocID="{C99E4421-50B3-4BEF-A223-021835C41293}" presName="Name13" presStyleLbl="parChTrans1D2" presStyleIdx="7" presStyleCnt="11"/>
      <dgm:spPr/>
    </dgm:pt>
    <dgm:pt modelId="{FFA95253-983B-4048-B8B4-836B8BDC0406}" type="pres">
      <dgm:prSet presAssocID="{8FB13148-6E0C-45FB-B9AE-D18709D62734}" presName="childText" presStyleLbl="bgAcc1" presStyleIdx="7" presStyleCnt="11" custScaleX="136355" custScaleY="32688" custLinFactNeighborX="7534" custLinFactNeighborY="-8339">
        <dgm:presLayoutVars>
          <dgm:bulletEnabled val="1"/>
        </dgm:presLayoutVars>
      </dgm:prSet>
      <dgm:spPr/>
    </dgm:pt>
    <dgm:pt modelId="{BA2E6E15-F0E2-4DE3-A592-1E6BEC1CDEC5}" type="pres">
      <dgm:prSet presAssocID="{C40D679D-DD54-4D8A-9321-5A432A6E6268}" presName="Name13" presStyleLbl="parChTrans1D2" presStyleIdx="8" presStyleCnt="11"/>
      <dgm:spPr/>
    </dgm:pt>
    <dgm:pt modelId="{DA6D70D7-7150-4E7A-B63C-DDD5FF3D7825}" type="pres">
      <dgm:prSet presAssocID="{749D85C6-A1C2-45D7-AC3F-73FF9E18B870}" presName="childText" presStyleLbl="bgAcc1" presStyleIdx="8" presStyleCnt="11" custScaleX="136355" custScaleY="36055" custLinFactNeighborX="7535" custLinFactNeighborY="-16389">
        <dgm:presLayoutVars>
          <dgm:bulletEnabled val="1"/>
        </dgm:presLayoutVars>
      </dgm:prSet>
      <dgm:spPr/>
    </dgm:pt>
    <dgm:pt modelId="{4EED2608-6AF8-4463-9D19-E77008B5CFC1}" type="pres">
      <dgm:prSet presAssocID="{5D3D60C9-626C-4AF3-8A43-6BDE40096D2E}" presName="root" presStyleCnt="0"/>
      <dgm:spPr/>
    </dgm:pt>
    <dgm:pt modelId="{3E1429C1-63E3-40ED-9CB0-DD35D343D454}" type="pres">
      <dgm:prSet presAssocID="{5D3D60C9-626C-4AF3-8A43-6BDE40096D2E}" presName="rootComposite" presStyleCnt="0"/>
      <dgm:spPr/>
    </dgm:pt>
    <dgm:pt modelId="{E8BD86AC-DA53-4214-8351-88192714A904}" type="pres">
      <dgm:prSet presAssocID="{5D3D60C9-626C-4AF3-8A43-6BDE40096D2E}" presName="rootText" presStyleLbl="node1" presStyleIdx="3" presStyleCnt="4" custScaleX="130906"/>
      <dgm:spPr/>
    </dgm:pt>
    <dgm:pt modelId="{92CF0EDC-21CF-45EB-BDF8-8F8D9B83AADA}" type="pres">
      <dgm:prSet presAssocID="{5D3D60C9-626C-4AF3-8A43-6BDE40096D2E}" presName="rootConnector" presStyleLbl="node1" presStyleIdx="3" presStyleCnt="4"/>
      <dgm:spPr/>
    </dgm:pt>
    <dgm:pt modelId="{3C099DB4-92DB-45C6-97B4-A20CEA914C09}" type="pres">
      <dgm:prSet presAssocID="{5D3D60C9-626C-4AF3-8A43-6BDE40096D2E}" presName="childShape" presStyleCnt="0"/>
      <dgm:spPr/>
    </dgm:pt>
    <dgm:pt modelId="{23EF996E-6D39-4D3E-A9D9-91577FF1072C}" type="pres">
      <dgm:prSet presAssocID="{E217CB9F-1D3A-4ADF-8705-5435A849663C}" presName="Name13" presStyleLbl="parChTrans1D2" presStyleIdx="9" presStyleCnt="11"/>
      <dgm:spPr/>
    </dgm:pt>
    <dgm:pt modelId="{8F14CE24-96E1-4DBF-8989-DB5FFFCFFC6B}" type="pres">
      <dgm:prSet presAssocID="{D6BE4173-B3CE-450A-8DE3-1FD8569F9D3D}" presName="childText" presStyleLbl="bgAcc1" presStyleIdx="9" presStyleCnt="11" custScaleX="125348" custScaleY="31846">
        <dgm:presLayoutVars>
          <dgm:bulletEnabled val="1"/>
        </dgm:presLayoutVars>
      </dgm:prSet>
      <dgm:spPr/>
    </dgm:pt>
    <dgm:pt modelId="{28779861-3F9C-46D2-BF7F-9C2C1176C5F7}" type="pres">
      <dgm:prSet presAssocID="{72BE6E85-57E7-4EED-B6F7-A0DEB01079CB}" presName="Name13" presStyleLbl="parChTrans1D2" presStyleIdx="10" presStyleCnt="11"/>
      <dgm:spPr/>
    </dgm:pt>
    <dgm:pt modelId="{77239279-A3C1-473A-8C9E-8798FBC381C3}" type="pres">
      <dgm:prSet presAssocID="{919BBFCF-9118-4FD5-A197-84648FE040AE}" presName="childText" presStyleLbl="bgAcc1" presStyleIdx="10" presStyleCnt="11" custScaleX="125348" custScaleY="32420" custLinFactNeighborX="675" custLinFactNeighborY="-12322">
        <dgm:presLayoutVars>
          <dgm:bulletEnabled val="1"/>
        </dgm:presLayoutVars>
      </dgm:prSet>
      <dgm:spPr/>
    </dgm:pt>
  </dgm:ptLst>
  <dgm:cxnLst>
    <dgm:cxn modelId="{B9F10B05-9149-4FCE-8447-AB05DC9F46A0}" srcId="{9A508452-4653-4CAB-AAA3-1AAF9907847D}" destId="{6BCD99E2-437A-443F-8AB5-F8798A102C5E}" srcOrd="0" destOrd="0" parTransId="{A80BD5AC-7B97-4E4D-971E-C4D0BA970645}" sibTransId="{6F129918-7095-4E56-820E-4C9681227DB4}"/>
    <dgm:cxn modelId="{48855C09-A25C-44E5-B3CA-86050D109671}" type="presOf" srcId="{C40D679D-DD54-4D8A-9321-5A432A6E6268}" destId="{BA2E6E15-F0E2-4DE3-A592-1E6BEC1CDEC5}" srcOrd="0" destOrd="0" presId="urn:microsoft.com/office/officeart/2005/8/layout/hierarchy3"/>
    <dgm:cxn modelId="{A4E5AF11-B255-470F-BB08-923D73BC6C3B}" type="presOf" srcId="{6BCD99E2-437A-443F-8AB5-F8798A102C5E}" destId="{959CD41E-08FA-4441-86AD-CE4237091C26}" srcOrd="1" destOrd="0" presId="urn:microsoft.com/office/officeart/2005/8/layout/hierarchy3"/>
    <dgm:cxn modelId="{B266C817-39BB-495A-A40C-5A5B7C5EB458}" type="presOf" srcId="{AF2B0A01-7D34-4720-9AF5-5A88357B7C9F}" destId="{54F1FD72-DD32-48E9-92B6-D693F986785B}" srcOrd="0" destOrd="0" presId="urn:microsoft.com/office/officeart/2005/8/layout/hierarchy3"/>
    <dgm:cxn modelId="{B711BF1E-7E45-4FA6-9304-B6EC0E1542BD}" type="presOf" srcId="{8AC69188-54CB-49E2-BDD5-D5448B2A7A32}" destId="{2A02211F-1E27-4D65-97EA-6A8D3EDC6627}" srcOrd="0" destOrd="0" presId="urn:microsoft.com/office/officeart/2005/8/layout/hierarchy3"/>
    <dgm:cxn modelId="{4F793C1F-5143-4C4F-AEEF-AFEAF9FF23EE}" type="presOf" srcId="{2A54E8E3-F289-4FF7-AC57-DD696F7B3A32}" destId="{E5668E6F-4D53-4FAB-9D5C-463CA9B4052A}" srcOrd="0" destOrd="0" presId="urn:microsoft.com/office/officeart/2005/8/layout/hierarchy3"/>
    <dgm:cxn modelId="{7104C421-611B-4A85-9C07-BF1BB5193EE1}" type="presOf" srcId="{2CAB1451-F7EA-4E3E-9E05-73EC2B96218F}" destId="{76B9F45B-7D63-445C-A131-9055E72F90DC}" srcOrd="0" destOrd="0" presId="urn:microsoft.com/office/officeart/2005/8/layout/hierarchy3"/>
    <dgm:cxn modelId="{0CD12524-FD3A-4A1E-8CB3-AF31B035450D}" type="presOf" srcId="{7723093E-98B5-4E61-B2C2-CC71609A486E}" destId="{870E62F0-C42B-4A10-96F5-D5EC5D4D705A}" srcOrd="0" destOrd="0" presId="urn:microsoft.com/office/officeart/2005/8/layout/hierarchy3"/>
    <dgm:cxn modelId="{9E8D4025-4CA5-4BFA-B932-EED3DC245D26}" type="presOf" srcId="{D6BE4173-B3CE-450A-8DE3-1FD8569F9D3D}" destId="{8F14CE24-96E1-4DBF-8989-DB5FFFCFFC6B}" srcOrd="0" destOrd="0" presId="urn:microsoft.com/office/officeart/2005/8/layout/hierarchy3"/>
    <dgm:cxn modelId="{9C868030-AC89-4D74-9AEF-BB1B2530939B}" type="presOf" srcId="{F9EE6153-3DDD-418A-BF1A-CA9CBE79386D}" destId="{5C439A7E-F337-4076-9815-30A1A02F0877}" srcOrd="0" destOrd="0" presId="urn:microsoft.com/office/officeart/2005/8/layout/hierarchy3"/>
    <dgm:cxn modelId="{F3B8A160-707D-4766-AB75-2F10854B5258}" srcId="{6BCD99E2-437A-443F-8AB5-F8798A102C5E}" destId="{8AC69188-54CB-49E2-BDD5-D5448B2A7A32}" srcOrd="1" destOrd="0" parTransId="{2BA39027-4BFB-4FBD-8A25-4F56A325FD2E}" sibTransId="{6E86AF83-8FAF-45CF-8921-ABAEDA743940}"/>
    <dgm:cxn modelId="{799C2362-B505-46F2-954F-BA209A6FA58B}" srcId="{0196EB37-DDB7-4620-A71B-20744784493B}" destId="{B0B0907D-07A1-4C90-AC24-9B2FC144B5E5}" srcOrd="0" destOrd="0" parTransId="{3C7324C3-EF9F-4434-8E51-F395D9218EC4}" sibTransId="{81B91687-669B-4A1C-9C74-09CB8E43E571}"/>
    <dgm:cxn modelId="{4D0E5642-00D8-489A-ACEB-8C164FBBD3C4}" type="presOf" srcId="{E217CB9F-1D3A-4ADF-8705-5435A849663C}" destId="{23EF996E-6D39-4D3E-A9D9-91577FF1072C}" srcOrd="0" destOrd="0" presId="urn:microsoft.com/office/officeart/2005/8/layout/hierarchy3"/>
    <dgm:cxn modelId="{4ED08C62-180A-4765-A66B-9A7C7C50FC44}" type="presOf" srcId="{996368A8-747C-4200-9A9F-6BF2F9F70203}" destId="{BED13A94-69E5-46CF-8382-01CCC05D3141}" srcOrd="0" destOrd="0" presId="urn:microsoft.com/office/officeart/2005/8/layout/hierarchy3"/>
    <dgm:cxn modelId="{64F23D64-9CFE-483C-82D9-29051E629BEE}" srcId="{6BCD99E2-437A-443F-8AB5-F8798A102C5E}" destId="{53A7B271-EF2A-482B-9727-C834A4E3F14B}" srcOrd="2" destOrd="0" parTransId="{9B1A7CF2-5EB9-417F-939C-7164AF01DF33}" sibTransId="{331ABCF8-CE84-4305-A0BB-2842B46978F9}"/>
    <dgm:cxn modelId="{5964E644-4D85-47EF-8ACC-270960A3DC00}" srcId="{5D3D60C9-626C-4AF3-8A43-6BDE40096D2E}" destId="{D6BE4173-B3CE-450A-8DE3-1FD8569F9D3D}" srcOrd="0" destOrd="0" parTransId="{E217CB9F-1D3A-4ADF-8705-5435A849663C}" sibTransId="{50CACB2E-411C-47EF-B612-5116EBDB07A3}"/>
    <dgm:cxn modelId="{677BDB65-CF2A-4B66-AF37-06AC2020B18B}" type="presOf" srcId="{8FB13148-6E0C-45FB-B9AE-D18709D62734}" destId="{FFA95253-983B-4048-B8B4-836B8BDC0406}" srcOrd="0" destOrd="0" presId="urn:microsoft.com/office/officeart/2005/8/layout/hierarchy3"/>
    <dgm:cxn modelId="{3E5F7E69-98BE-4343-9D6C-C75C26B4C605}" type="presOf" srcId="{5D3D60C9-626C-4AF3-8A43-6BDE40096D2E}" destId="{E8BD86AC-DA53-4214-8351-88192714A904}" srcOrd="0" destOrd="0" presId="urn:microsoft.com/office/officeart/2005/8/layout/hierarchy3"/>
    <dgm:cxn modelId="{DC379369-E7D7-4394-8BA7-DCBBDE190EB4}" type="presOf" srcId="{6BCD99E2-437A-443F-8AB5-F8798A102C5E}" destId="{58550544-D1D1-477E-9A74-232804A09994}" srcOrd="0" destOrd="0" presId="urn:microsoft.com/office/officeart/2005/8/layout/hierarchy3"/>
    <dgm:cxn modelId="{B622FC6A-AE9C-4F65-AD46-18EB7D643B0F}" srcId="{F9EE6153-3DDD-418A-BF1A-CA9CBE79386D}" destId="{AF2B0A01-7D34-4720-9AF5-5A88357B7C9F}" srcOrd="2" destOrd="0" parTransId="{7723093E-98B5-4E61-B2C2-CC71609A486E}" sibTransId="{DC608B0F-E2B3-4487-9B3E-B2994E9938C6}"/>
    <dgm:cxn modelId="{36B16B4C-0C2B-4228-AF23-373BCE854627}" srcId="{5D3D60C9-626C-4AF3-8A43-6BDE40096D2E}" destId="{919BBFCF-9118-4FD5-A197-84648FE040AE}" srcOrd="1" destOrd="0" parTransId="{72BE6E85-57E7-4EED-B6F7-A0DEB01079CB}" sibTransId="{2FCBB808-3D06-445E-BF3D-CB20A3B19E79}"/>
    <dgm:cxn modelId="{F5D9744F-0D4C-4445-A7A7-0E1AB28DA6B6}" srcId="{F9EE6153-3DDD-418A-BF1A-CA9CBE79386D}" destId="{2CAB1451-F7EA-4E3E-9E05-73EC2B96218F}" srcOrd="0" destOrd="0" parTransId="{F30CA45B-8C41-4B8E-9DA4-D7AD15715D59}" sibTransId="{313742A0-C3FE-4730-A12D-5402D89D389B}"/>
    <dgm:cxn modelId="{A919C571-0725-494E-9755-DAD1E0E697C8}" type="presOf" srcId="{9B1A7CF2-5EB9-417F-939C-7164AF01DF33}" destId="{08FF6643-99A4-4B31-8F26-47C4518FA785}" srcOrd="0" destOrd="0" presId="urn:microsoft.com/office/officeart/2005/8/layout/hierarchy3"/>
    <dgm:cxn modelId="{D6575C52-0F7A-4C0A-A22A-C5CB96D502F5}" type="presOf" srcId="{F30CA45B-8C41-4B8E-9DA4-D7AD15715D59}" destId="{FC75B2C0-8AE3-46D9-8479-F83E6748094A}" srcOrd="0" destOrd="0" presId="urn:microsoft.com/office/officeart/2005/8/layout/hierarchy3"/>
    <dgm:cxn modelId="{7922E572-ECE5-49B6-A305-1BB292AFEA64}" srcId="{0196EB37-DDB7-4620-A71B-20744784493B}" destId="{749D85C6-A1C2-45D7-AC3F-73FF9E18B870}" srcOrd="2" destOrd="0" parTransId="{C40D679D-DD54-4D8A-9321-5A432A6E6268}" sibTransId="{B6FB9ABC-23AC-40C1-9455-3C9C0B7A7A06}"/>
    <dgm:cxn modelId="{DE80E078-AA69-4ED6-BC30-B5D94AB49C77}" type="presOf" srcId="{B0B0907D-07A1-4C90-AC24-9B2FC144B5E5}" destId="{AA157D16-C6C4-4902-8F4F-C8788A6B132C}" srcOrd="0" destOrd="0" presId="urn:microsoft.com/office/officeart/2005/8/layout/hierarchy3"/>
    <dgm:cxn modelId="{0993C27A-EB13-4175-A857-42739AFE6E05}" type="presOf" srcId="{0196EB37-DDB7-4620-A71B-20744784493B}" destId="{3B589183-7A2A-48A3-825F-ADBB26770813}" srcOrd="1" destOrd="0" presId="urn:microsoft.com/office/officeart/2005/8/layout/hierarchy3"/>
    <dgm:cxn modelId="{A40EFF7D-5087-44C9-AE43-82BB675ADB73}" type="presOf" srcId="{53A7B271-EF2A-482B-9727-C834A4E3F14B}" destId="{B087BC24-0C08-4866-AC78-406040DFDA0D}" srcOrd="0" destOrd="0" presId="urn:microsoft.com/office/officeart/2005/8/layout/hierarchy3"/>
    <dgm:cxn modelId="{61CF4982-B855-4817-B7B3-D705A1EEF232}" srcId="{9A508452-4653-4CAB-AAA3-1AAF9907847D}" destId="{5D3D60C9-626C-4AF3-8A43-6BDE40096D2E}" srcOrd="3" destOrd="0" parTransId="{E81FDFDE-C71A-4B18-AB39-5A48858A7610}" sibTransId="{9AF5E69D-FB77-4233-B047-4FBA98A7A878}"/>
    <dgm:cxn modelId="{AE3AE789-20F3-472E-9629-D5EBEE384B30}" type="presOf" srcId="{12FF92F9-028F-4AE2-B799-C54917C9C271}" destId="{63F4AC06-93EE-421C-A7C6-EDCCB9B984DC}" srcOrd="0" destOrd="0" presId="urn:microsoft.com/office/officeart/2005/8/layout/hierarchy3"/>
    <dgm:cxn modelId="{B2DE9099-3DCC-4A7B-96C9-1FF9C4FCF920}" type="presOf" srcId="{3C7324C3-EF9F-4434-8E51-F395D9218EC4}" destId="{E7C6E5D8-7E47-4050-9E1A-E23E1524B9F2}" srcOrd="0" destOrd="0" presId="urn:microsoft.com/office/officeart/2005/8/layout/hierarchy3"/>
    <dgm:cxn modelId="{FFB87AA0-0416-47A0-A0DC-7362E0860D51}" type="presOf" srcId="{0196EB37-DDB7-4620-A71B-20744784493B}" destId="{67488D07-6BDD-4EEB-B8D9-F2BF7677D9E9}" srcOrd="0" destOrd="0" presId="urn:microsoft.com/office/officeart/2005/8/layout/hierarchy3"/>
    <dgm:cxn modelId="{5BFB0BA5-E934-4AE1-9361-E714C25C0028}" type="presOf" srcId="{2BA39027-4BFB-4FBD-8A25-4F56A325FD2E}" destId="{2ECFF56E-D5B2-46AF-824E-52B2A7B48DBC}" srcOrd="0" destOrd="0" presId="urn:microsoft.com/office/officeart/2005/8/layout/hierarchy3"/>
    <dgm:cxn modelId="{CDB807B1-18EF-44BB-86F3-A74F2D0A3307}" srcId="{9A508452-4653-4CAB-AAA3-1AAF9907847D}" destId="{F9EE6153-3DDD-418A-BF1A-CA9CBE79386D}" srcOrd="1" destOrd="0" parTransId="{52E92BA0-2AF1-44A3-AA34-E504A90AC62E}" sibTransId="{516A47D0-A16B-4D4B-A645-77EB6D8BC361}"/>
    <dgm:cxn modelId="{E744EAB1-16AA-486D-94C2-B4BA5411863D}" type="presOf" srcId="{919BBFCF-9118-4FD5-A197-84648FE040AE}" destId="{77239279-A3C1-473A-8C9E-8798FBC381C3}" srcOrd="0" destOrd="0" presId="urn:microsoft.com/office/officeart/2005/8/layout/hierarchy3"/>
    <dgm:cxn modelId="{77637DB4-62C7-4051-A628-53337E2805A7}" srcId="{F9EE6153-3DDD-418A-BF1A-CA9CBE79386D}" destId="{12FF92F9-028F-4AE2-B799-C54917C9C271}" srcOrd="1" destOrd="0" parTransId="{2A54E8E3-F289-4FF7-AC57-DD696F7B3A32}" sibTransId="{40626746-A8FE-48FF-BB3F-1BD94CF5EE3C}"/>
    <dgm:cxn modelId="{06E366BA-B70F-49D8-8FC4-51209D13537C}" srcId="{6BCD99E2-437A-443F-8AB5-F8798A102C5E}" destId="{996368A8-747C-4200-9A9F-6BF2F9F70203}" srcOrd="0" destOrd="0" parTransId="{2F2C66FC-0094-42B4-8B66-63D4F2E67C79}" sibTransId="{CE8E707C-07FB-43F8-8EF2-46F74B29B138}"/>
    <dgm:cxn modelId="{24D4EDBE-06EF-45DE-BA47-FE0A57B63FE9}" type="presOf" srcId="{749D85C6-A1C2-45D7-AC3F-73FF9E18B870}" destId="{DA6D70D7-7150-4E7A-B63C-DDD5FF3D7825}" srcOrd="0" destOrd="0" presId="urn:microsoft.com/office/officeart/2005/8/layout/hierarchy3"/>
    <dgm:cxn modelId="{7EA1D8CA-453A-41BB-9FA3-164FCB281457}" type="presOf" srcId="{9A508452-4653-4CAB-AAA3-1AAF9907847D}" destId="{26427F2E-3959-4A8C-AEDD-CC0B8DCD8A7C}" srcOrd="0" destOrd="0" presId="urn:microsoft.com/office/officeart/2005/8/layout/hierarchy3"/>
    <dgm:cxn modelId="{3338E9CB-01E5-42E6-8568-8215512F783B}" type="presOf" srcId="{2F2C66FC-0094-42B4-8B66-63D4F2E67C79}" destId="{F30F70E5-B336-4DC0-8F0B-C0DFEEB6D6D6}" srcOrd="0" destOrd="0" presId="urn:microsoft.com/office/officeart/2005/8/layout/hierarchy3"/>
    <dgm:cxn modelId="{0F0AA4CD-F4C3-4F24-AD6A-F3C1C59B991B}" type="presOf" srcId="{5D3D60C9-626C-4AF3-8A43-6BDE40096D2E}" destId="{92CF0EDC-21CF-45EB-BDF8-8F8D9B83AADA}" srcOrd="1" destOrd="0" presId="urn:microsoft.com/office/officeart/2005/8/layout/hierarchy3"/>
    <dgm:cxn modelId="{CAD022D4-6021-4611-A0B7-C32DAE4C7744}" type="presOf" srcId="{F9EE6153-3DDD-418A-BF1A-CA9CBE79386D}" destId="{4B776E12-E2FE-45B5-9BA3-AECDFF265CFD}" srcOrd="1" destOrd="0" presId="urn:microsoft.com/office/officeart/2005/8/layout/hierarchy3"/>
    <dgm:cxn modelId="{0FCDA9D6-F61C-49B1-8E2E-7BBF6442FC83}" type="presOf" srcId="{C99E4421-50B3-4BEF-A223-021835C41293}" destId="{2F084D03-0878-4A5E-BFC0-7558E3DB36F7}" srcOrd="0" destOrd="0" presId="urn:microsoft.com/office/officeart/2005/8/layout/hierarchy3"/>
    <dgm:cxn modelId="{768046E1-00EC-4814-98D0-496E15A2672F}" type="presOf" srcId="{72BE6E85-57E7-4EED-B6F7-A0DEB01079CB}" destId="{28779861-3F9C-46D2-BF7F-9C2C1176C5F7}" srcOrd="0" destOrd="0" presId="urn:microsoft.com/office/officeart/2005/8/layout/hierarchy3"/>
    <dgm:cxn modelId="{1AEC0FEB-EAE5-4D0E-805E-21A737EDC7FE}" srcId="{9A508452-4653-4CAB-AAA3-1AAF9907847D}" destId="{0196EB37-DDB7-4620-A71B-20744784493B}" srcOrd="2" destOrd="0" parTransId="{14A03D8B-EF91-4BC2-8621-7991B146E32F}" sibTransId="{18B026CE-68F2-474A-9DA6-887C6A0BFDB8}"/>
    <dgm:cxn modelId="{45A75EEC-6560-4C28-A452-B5166DF58658}" srcId="{0196EB37-DDB7-4620-A71B-20744784493B}" destId="{8FB13148-6E0C-45FB-B9AE-D18709D62734}" srcOrd="1" destOrd="0" parTransId="{C99E4421-50B3-4BEF-A223-021835C41293}" sibTransId="{F821596F-6C05-454B-B025-8073612CA3AD}"/>
    <dgm:cxn modelId="{DC755E8C-C7EA-427D-9EC2-16AB1C45B704}" type="presParOf" srcId="{26427F2E-3959-4A8C-AEDD-CC0B8DCD8A7C}" destId="{DFE46C86-80D6-4AE1-BA88-8B709F63173C}" srcOrd="0" destOrd="0" presId="urn:microsoft.com/office/officeart/2005/8/layout/hierarchy3"/>
    <dgm:cxn modelId="{F5EC61F6-516F-46DF-940D-353C4C765162}" type="presParOf" srcId="{DFE46C86-80D6-4AE1-BA88-8B709F63173C}" destId="{E09C9A48-5C7B-4208-BFD5-D7D04C2F4BF4}" srcOrd="0" destOrd="0" presId="urn:microsoft.com/office/officeart/2005/8/layout/hierarchy3"/>
    <dgm:cxn modelId="{8CA21B2E-CAF7-4954-AF45-09455E3836CE}" type="presParOf" srcId="{E09C9A48-5C7B-4208-BFD5-D7D04C2F4BF4}" destId="{58550544-D1D1-477E-9A74-232804A09994}" srcOrd="0" destOrd="0" presId="urn:microsoft.com/office/officeart/2005/8/layout/hierarchy3"/>
    <dgm:cxn modelId="{E23F9867-8140-4703-A1E1-3AC449C348D9}" type="presParOf" srcId="{E09C9A48-5C7B-4208-BFD5-D7D04C2F4BF4}" destId="{959CD41E-08FA-4441-86AD-CE4237091C26}" srcOrd="1" destOrd="0" presId="urn:microsoft.com/office/officeart/2005/8/layout/hierarchy3"/>
    <dgm:cxn modelId="{664E08C7-B768-49C3-B897-81F3CE8E42B3}" type="presParOf" srcId="{DFE46C86-80D6-4AE1-BA88-8B709F63173C}" destId="{5D73FF34-A65B-4A3F-8FA6-A11CC143182E}" srcOrd="1" destOrd="0" presId="urn:microsoft.com/office/officeart/2005/8/layout/hierarchy3"/>
    <dgm:cxn modelId="{D0D1EC6F-ABC5-4301-9427-006A6A64B1DF}" type="presParOf" srcId="{5D73FF34-A65B-4A3F-8FA6-A11CC143182E}" destId="{F30F70E5-B336-4DC0-8F0B-C0DFEEB6D6D6}" srcOrd="0" destOrd="0" presId="urn:microsoft.com/office/officeart/2005/8/layout/hierarchy3"/>
    <dgm:cxn modelId="{BE40A3AB-735E-4AE0-95AF-7228B38B0B5D}" type="presParOf" srcId="{5D73FF34-A65B-4A3F-8FA6-A11CC143182E}" destId="{BED13A94-69E5-46CF-8382-01CCC05D3141}" srcOrd="1" destOrd="0" presId="urn:microsoft.com/office/officeart/2005/8/layout/hierarchy3"/>
    <dgm:cxn modelId="{D0BE3C74-18FF-432B-85DE-081426BA29E4}" type="presParOf" srcId="{5D73FF34-A65B-4A3F-8FA6-A11CC143182E}" destId="{2ECFF56E-D5B2-46AF-824E-52B2A7B48DBC}" srcOrd="2" destOrd="0" presId="urn:microsoft.com/office/officeart/2005/8/layout/hierarchy3"/>
    <dgm:cxn modelId="{B63ABDBC-F942-43B6-B8E8-7695CF911B53}" type="presParOf" srcId="{5D73FF34-A65B-4A3F-8FA6-A11CC143182E}" destId="{2A02211F-1E27-4D65-97EA-6A8D3EDC6627}" srcOrd="3" destOrd="0" presId="urn:microsoft.com/office/officeart/2005/8/layout/hierarchy3"/>
    <dgm:cxn modelId="{0F74951B-6DF0-4361-8D17-03680B48E4AD}" type="presParOf" srcId="{5D73FF34-A65B-4A3F-8FA6-A11CC143182E}" destId="{08FF6643-99A4-4B31-8F26-47C4518FA785}" srcOrd="4" destOrd="0" presId="urn:microsoft.com/office/officeart/2005/8/layout/hierarchy3"/>
    <dgm:cxn modelId="{91DF013B-7C8A-4605-BE50-C3D1FF61861C}" type="presParOf" srcId="{5D73FF34-A65B-4A3F-8FA6-A11CC143182E}" destId="{B087BC24-0C08-4866-AC78-406040DFDA0D}" srcOrd="5" destOrd="0" presId="urn:microsoft.com/office/officeart/2005/8/layout/hierarchy3"/>
    <dgm:cxn modelId="{82BC376A-EC10-465F-9140-C14E94D86CB6}" type="presParOf" srcId="{26427F2E-3959-4A8C-AEDD-CC0B8DCD8A7C}" destId="{E2E04754-E976-4BFD-919A-09963CE0D36B}" srcOrd="1" destOrd="0" presId="urn:microsoft.com/office/officeart/2005/8/layout/hierarchy3"/>
    <dgm:cxn modelId="{E75D42E2-6958-47F5-BA54-773906287C30}" type="presParOf" srcId="{E2E04754-E976-4BFD-919A-09963CE0D36B}" destId="{D991CC68-4744-42AF-9ABB-E0293C76DE35}" srcOrd="0" destOrd="0" presId="urn:microsoft.com/office/officeart/2005/8/layout/hierarchy3"/>
    <dgm:cxn modelId="{A7EC74CF-9E68-4BC5-9E5C-6ED170EB117D}" type="presParOf" srcId="{D991CC68-4744-42AF-9ABB-E0293C76DE35}" destId="{5C439A7E-F337-4076-9815-30A1A02F0877}" srcOrd="0" destOrd="0" presId="urn:microsoft.com/office/officeart/2005/8/layout/hierarchy3"/>
    <dgm:cxn modelId="{C2B6CCE6-FC85-4EC6-AB39-A93933DE2650}" type="presParOf" srcId="{D991CC68-4744-42AF-9ABB-E0293C76DE35}" destId="{4B776E12-E2FE-45B5-9BA3-AECDFF265CFD}" srcOrd="1" destOrd="0" presId="urn:microsoft.com/office/officeart/2005/8/layout/hierarchy3"/>
    <dgm:cxn modelId="{634F382D-33C4-4FCD-93A3-BCF0C5BEECBC}" type="presParOf" srcId="{E2E04754-E976-4BFD-919A-09963CE0D36B}" destId="{A53E301E-842C-4445-A324-666BBA733D80}" srcOrd="1" destOrd="0" presId="urn:microsoft.com/office/officeart/2005/8/layout/hierarchy3"/>
    <dgm:cxn modelId="{8968D488-BB2D-40EC-90CB-643A9B53275D}" type="presParOf" srcId="{A53E301E-842C-4445-A324-666BBA733D80}" destId="{FC75B2C0-8AE3-46D9-8479-F83E6748094A}" srcOrd="0" destOrd="0" presId="urn:microsoft.com/office/officeart/2005/8/layout/hierarchy3"/>
    <dgm:cxn modelId="{16357AA4-E7D7-41D1-A27B-32ADE732F028}" type="presParOf" srcId="{A53E301E-842C-4445-A324-666BBA733D80}" destId="{76B9F45B-7D63-445C-A131-9055E72F90DC}" srcOrd="1" destOrd="0" presId="urn:microsoft.com/office/officeart/2005/8/layout/hierarchy3"/>
    <dgm:cxn modelId="{15F7169C-063D-464D-8C16-1D7A35401AC1}" type="presParOf" srcId="{A53E301E-842C-4445-A324-666BBA733D80}" destId="{E5668E6F-4D53-4FAB-9D5C-463CA9B4052A}" srcOrd="2" destOrd="0" presId="urn:microsoft.com/office/officeart/2005/8/layout/hierarchy3"/>
    <dgm:cxn modelId="{8889950E-745D-4F37-86AB-AE96BC3F8C95}" type="presParOf" srcId="{A53E301E-842C-4445-A324-666BBA733D80}" destId="{63F4AC06-93EE-421C-A7C6-EDCCB9B984DC}" srcOrd="3" destOrd="0" presId="urn:microsoft.com/office/officeart/2005/8/layout/hierarchy3"/>
    <dgm:cxn modelId="{6C46945E-69C5-4288-979B-3FDCEB5EA88A}" type="presParOf" srcId="{A53E301E-842C-4445-A324-666BBA733D80}" destId="{870E62F0-C42B-4A10-96F5-D5EC5D4D705A}" srcOrd="4" destOrd="0" presId="urn:microsoft.com/office/officeart/2005/8/layout/hierarchy3"/>
    <dgm:cxn modelId="{7F3745E7-352A-4484-A12C-9A8FB45AD21B}" type="presParOf" srcId="{A53E301E-842C-4445-A324-666BBA733D80}" destId="{54F1FD72-DD32-48E9-92B6-D693F986785B}" srcOrd="5" destOrd="0" presId="urn:microsoft.com/office/officeart/2005/8/layout/hierarchy3"/>
    <dgm:cxn modelId="{ABFEB059-829B-495E-A4D7-4494CBB9B488}" type="presParOf" srcId="{26427F2E-3959-4A8C-AEDD-CC0B8DCD8A7C}" destId="{78229E68-9625-46DD-8930-ACF01533E6A6}" srcOrd="2" destOrd="0" presId="urn:microsoft.com/office/officeart/2005/8/layout/hierarchy3"/>
    <dgm:cxn modelId="{C132D993-96E9-440F-87CA-06311687251F}" type="presParOf" srcId="{78229E68-9625-46DD-8930-ACF01533E6A6}" destId="{B5426616-C36C-49DF-B197-28D0B3EE0CCC}" srcOrd="0" destOrd="0" presId="urn:microsoft.com/office/officeart/2005/8/layout/hierarchy3"/>
    <dgm:cxn modelId="{0A655297-CDF4-457E-826C-2D1A0D44CBD4}" type="presParOf" srcId="{B5426616-C36C-49DF-B197-28D0B3EE0CCC}" destId="{67488D07-6BDD-4EEB-B8D9-F2BF7677D9E9}" srcOrd="0" destOrd="0" presId="urn:microsoft.com/office/officeart/2005/8/layout/hierarchy3"/>
    <dgm:cxn modelId="{AFC6E50A-4196-4ADD-BE52-2E5B43F73DE0}" type="presParOf" srcId="{B5426616-C36C-49DF-B197-28D0B3EE0CCC}" destId="{3B589183-7A2A-48A3-825F-ADBB26770813}" srcOrd="1" destOrd="0" presId="urn:microsoft.com/office/officeart/2005/8/layout/hierarchy3"/>
    <dgm:cxn modelId="{847FB4C7-AAAA-4BAB-8487-42E0DCA0C1E4}" type="presParOf" srcId="{78229E68-9625-46DD-8930-ACF01533E6A6}" destId="{184948BC-250C-42F7-A26B-BFABB4CF5EE2}" srcOrd="1" destOrd="0" presId="urn:microsoft.com/office/officeart/2005/8/layout/hierarchy3"/>
    <dgm:cxn modelId="{9CE58E05-C268-4280-8861-0466826F82EC}" type="presParOf" srcId="{184948BC-250C-42F7-A26B-BFABB4CF5EE2}" destId="{E7C6E5D8-7E47-4050-9E1A-E23E1524B9F2}" srcOrd="0" destOrd="0" presId="urn:microsoft.com/office/officeart/2005/8/layout/hierarchy3"/>
    <dgm:cxn modelId="{CCA48AFD-991C-4FC3-840B-7FEDAED97560}" type="presParOf" srcId="{184948BC-250C-42F7-A26B-BFABB4CF5EE2}" destId="{AA157D16-C6C4-4902-8F4F-C8788A6B132C}" srcOrd="1" destOrd="0" presId="urn:microsoft.com/office/officeart/2005/8/layout/hierarchy3"/>
    <dgm:cxn modelId="{F12F424D-99FF-43D5-AC21-04DF97DA3242}" type="presParOf" srcId="{184948BC-250C-42F7-A26B-BFABB4CF5EE2}" destId="{2F084D03-0878-4A5E-BFC0-7558E3DB36F7}" srcOrd="2" destOrd="0" presId="urn:microsoft.com/office/officeart/2005/8/layout/hierarchy3"/>
    <dgm:cxn modelId="{16585BBE-8E8F-4563-9032-5A2012C30150}" type="presParOf" srcId="{184948BC-250C-42F7-A26B-BFABB4CF5EE2}" destId="{FFA95253-983B-4048-B8B4-836B8BDC0406}" srcOrd="3" destOrd="0" presId="urn:microsoft.com/office/officeart/2005/8/layout/hierarchy3"/>
    <dgm:cxn modelId="{26F9D4D6-2054-418B-8B02-9DF06842AD5B}" type="presParOf" srcId="{184948BC-250C-42F7-A26B-BFABB4CF5EE2}" destId="{BA2E6E15-F0E2-4DE3-A592-1E6BEC1CDEC5}" srcOrd="4" destOrd="0" presId="urn:microsoft.com/office/officeart/2005/8/layout/hierarchy3"/>
    <dgm:cxn modelId="{B70EEA31-B7E9-4DB5-B789-A1662C6FE6A7}" type="presParOf" srcId="{184948BC-250C-42F7-A26B-BFABB4CF5EE2}" destId="{DA6D70D7-7150-4E7A-B63C-DDD5FF3D7825}" srcOrd="5" destOrd="0" presId="urn:microsoft.com/office/officeart/2005/8/layout/hierarchy3"/>
    <dgm:cxn modelId="{6B11CD4F-7212-4FBF-9CAC-A48C94B017A0}" type="presParOf" srcId="{26427F2E-3959-4A8C-AEDD-CC0B8DCD8A7C}" destId="{4EED2608-6AF8-4463-9D19-E77008B5CFC1}" srcOrd="3" destOrd="0" presId="urn:microsoft.com/office/officeart/2005/8/layout/hierarchy3"/>
    <dgm:cxn modelId="{35AD4358-69A3-487F-8660-77D5190B4FE6}" type="presParOf" srcId="{4EED2608-6AF8-4463-9D19-E77008B5CFC1}" destId="{3E1429C1-63E3-40ED-9CB0-DD35D343D454}" srcOrd="0" destOrd="0" presId="urn:microsoft.com/office/officeart/2005/8/layout/hierarchy3"/>
    <dgm:cxn modelId="{453617D2-5F8A-409F-AF6D-0C534D554409}" type="presParOf" srcId="{3E1429C1-63E3-40ED-9CB0-DD35D343D454}" destId="{E8BD86AC-DA53-4214-8351-88192714A904}" srcOrd="0" destOrd="0" presId="urn:microsoft.com/office/officeart/2005/8/layout/hierarchy3"/>
    <dgm:cxn modelId="{1879532D-2040-4509-88C5-CAAA871F505E}" type="presParOf" srcId="{3E1429C1-63E3-40ED-9CB0-DD35D343D454}" destId="{92CF0EDC-21CF-45EB-BDF8-8F8D9B83AADA}" srcOrd="1" destOrd="0" presId="urn:microsoft.com/office/officeart/2005/8/layout/hierarchy3"/>
    <dgm:cxn modelId="{9F2028E4-06B9-4C3E-B108-9AAE4AADFDF2}" type="presParOf" srcId="{4EED2608-6AF8-4463-9D19-E77008B5CFC1}" destId="{3C099DB4-92DB-45C6-97B4-A20CEA914C09}" srcOrd="1" destOrd="0" presId="urn:microsoft.com/office/officeart/2005/8/layout/hierarchy3"/>
    <dgm:cxn modelId="{A13FD7A9-C151-441D-8046-14542540571B}" type="presParOf" srcId="{3C099DB4-92DB-45C6-97B4-A20CEA914C09}" destId="{23EF996E-6D39-4D3E-A9D9-91577FF1072C}" srcOrd="0" destOrd="0" presId="urn:microsoft.com/office/officeart/2005/8/layout/hierarchy3"/>
    <dgm:cxn modelId="{53ACA097-8E19-4A1A-9F95-ED5D818F426F}" type="presParOf" srcId="{3C099DB4-92DB-45C6-97B4-A20CEA914C09}" destId="{8F14CE24-96E1-4DBF-8989-DB5FFFCFFC6B}" srcOrd="1" destOrd="0" presId="urn:microsoft.com/office/officeart/2005/8/layout/hierarchy3"/>
    <dgm:cxn modelId="{97FF4C29-398B-4C58-B8DA-53AB7CE2316E}" type="presParOf" srcId="{3C099DB4-92DB-45C6-97B4-A20CEA914C09}" destId="{28779861-3F9C-46D2-BF7F-9C2C1176C5F7}" srcOrd="2" destOrd="0" presId="urn:microsoft.com/office/officeart/2005/8/layout/hierarchy3"/>
    <dgm:cxn modelId="{3F3923C8-362E-4EB9-8786-92DCB0905EE1}" type="presParOf" srcId="{3C099DB4-92DB-45C6-97B4-A20CEA914C09}" destId="{77239279-A3C1-473A-8C9E-8798FBC381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D36-169F-4698-AB44-640C0FD94949}">
      <dsp:nvSpPr>
        <dsp:cNvPr id="0" name=""/>
        <dsp:cNvSpPr/>
      </dsp:nvSpPr>
      <dsp:spPr>
        <a:xfrm>
          <a:off x="1248138" y="0"/>
          <a:ext cx="1248138" cy="576064"/>
        </a:xfrm>
        <a:prstGeom prst="trapezoid">
          <a:avLst>
            <a:gd name="adj" fmla="val 108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4,9%</a:t>
          </a:r>
        </a:p>
      </dsp:txBody>
      <dsp:txXfrm>
        <a:off x="1248138" y="0"/>
        <a:ext cx="1248138" cy="576064"/>
      </dsp:txXfrm>
    </dsp:sp>
    <dsp:sp modelId="{ADE1B9F7-D754-4D4C-B692-7EEA16CDA6E6}">
      <dsp:nvSpPr>
        <dsp:cNvPr id="0" name=""/>
        <dsp:cNvSpPr/>
      </dsp:nvSpPr>
      <dsp:spPr>
        <a:xfrm>
          <a:off x="624069" y="576064"/>
          <a:ext cx="2496277" cy="576064"/>
        </a:xfrm>
        <a:prstGeom prst="trapezoid">
          <a:avLst>
            <a:gd name="adj" fmla="val 108333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952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41,2%</a:t>
          </a:r>
        </a:p>
      </dsp:txBody>
      <dsp:txXfrm>
        <a:off x="1060917" y="576064"/>
        <a:ext cx="1622580" cy="576064"/>
      </dsp:txXfrm>
    </dsp:sp>
    <dsp:sp modelId="{866AB3F2-656D-4D99-8C90-36322B6B1662}">
      <dsp:nvSpPr>
        <dsp:cNvPr id="0" name=""/>
        <dsp:cNvSpPr/>
      </dsp:nvSpPr>
      <dsp:spPr>
        <a:xfrm>
          <a:off x="0" y="1152128"/>
          <a:ext cx="3744416" cy="576064"/>
        </a:xfrm>
        <a:prstGeom prst="trapezoid">
          <a:avLst>
            <a:gd name="adj" fmla="val 108333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53,9%</a:t>
          </a:r>
        </a:p>
      </dsp:txBody>
      <dsp:txXfrm>
        <a:off x="655272" y="1152128"/>
        <a:ext cx="2433870" cy="576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50544-D1D1-477E-9A74-232804A09994}">
      <dsp:nvSpPr>
        <dsp:cNvPr id="0" name=""/>
        <dsp:cNvSpPr/>
      </dsp:nvSpPr>
      <dsp:spPr>
        <a:xfrm>
          <a:off x="0" y="118813"/>
          <a:ext cx="2135658" cy="747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Дошкольное образование 2 110,3 тыс. руб.</a:t>
          </a:r>
        </a:p>
      </dsp:txBody>
      <dsp:txXfrm>
        <a:off x="21899" y="140712"/>
        <a:ext cx="2091860" cy="703875"/>
      </dsp:txXfrm>
    </dsp:sp>
    <dsp:sp modelId="{F30F70E5-B336-4DC0-8F0B-C0DFEEB6D6D6}">
      <dsp:nvSpPr>
        <dsp:cNvPr id="0" name=""/>
        <dsp:cNvSpPr/>
      </dsp:nvSpPr>
      <dsp:spPr>
        <a:xfrm>
          <a:off x="213565" y="866487"/>
          <a:ext cx="434511" cy="31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503"/>
              </a:lnTo>
              <a:lnTo>
                <a:pt x="434511" y="314503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13A94-69E5-46CF-8382-01CCC05D3141}">
      <dsp:nvSpPr>
        <dsp:cNvPr id="0" name=""/>
        <dsp:cNvSpPr/>
      </dsp:nvSpPr>
      <dsp:spPr>
        <a:xfrm>
          <a:off x="648077" y="1035481"/>
          <a:ext cx="1435521" cy="29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12 учреждений</a:t>
          </a:r>
        </a:p>
      </dsp:txBody>
      <dsp:txXfrm>
        <a:off x="656601" y="1044005"/>
        <a:ext cx="1418473" cy="273970"/>
      </dsp:txXfrm>
    </dsp:sp>
    <dsp:sp modelId="{2ECFF56E-D5B2-46AF-824E-52B2A7B48DBC}">
      <dsp:nvSpPr>
        <dsp:cNvPr id="0" name=""/>
        <dsp:cNvSpPr/>
      </dsp:nvSpPr>
      <dsp:spPr>
        <a:xfrm>
          <a:off x="213565" y="866487"/>
          <a:ext cx="207045" cy="698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151"/>
              </a:lnTo>
              <a:lnTo>
                <a:pt x="207045" y="69815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2211F-1E27-4D65-97EA-6A8D3EDC6627}">
      <dsp:nvSpPr>
        <dsp:cNvPr id="0" name=""/>
        <dsp:cNvSpPr/>
      </dsp:nvSpPr>
      <dsp:spPr>
        <a:xfrm>
          <a:off x="420610" y="1431522"/>
          <a:ext cx="1679055" cy="266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714 воспитанников</a:t>
          </a:r>
        </a:p>
      </dsp:txBody>
      <dsp:txXfrm>
        <a:off x="428408" y="1439320"/>
        <a:ext cx="1663459" cy="250637"/>
      </dsp:txXfrm>
    </dsp:sp>
    <dsp:sp modelId="{08FF6643-99A4-4B31-8F26-47C4518FA785}">
      <dsp:nvSpPr>
        <dsp:cNvPr id="0" name=""/>
        <dsp:cNvSpPr/>
      </dsp:nvSpPr>
      <dsp:spPr>
        <a:xfrm>
          <a:off x="213565" y="866487"/>
          <a:ext cx="306678" cy="105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759"/>
              </a:lnTo>
              <a:lnTo>
                <a:pt x="306678" y="10527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7BC24-0C08-4866-AC78-406040DFDA0D}">
      <dsp:nvSpPr>
        <dsp:cNvPr id="0" name=""/>
        <dsp:cNvSpPr/>
      </dsp:nvSpPr>
      <dsp:spPr>
        <a:xfrm>
          <a:off x="520244" y="1791562"/>
          <a:ext cx="1479788" cy="255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268 работающих</a:t>
          </a:r>
        </a:p>
      </dsp:txBody>
      <dsp:txXfrm>
        <a:off x="527723" y="1799041"/>
        <a:ext cx="1464830" cy="240408"/>
      </dsp:txXfrm>
    </dsp:sp>
    <dsp:sp modelId="{5C439A7E-F337-4076-9815-30A1A02F0877}">
      <dsp:nvSpPr>
        <dsp:cNvPr id="0" name=""/>
        <dsp:cNvSpPr/>
      </dsp:nvSpPr>
      <dsp:spPr>
        <a:xfrm>
          <a:off x="2664289" y="99376"/>
          <a:ext cx="1882252" cy="653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Общее среднее образование 7 608,2 тыс. руб.</a:t>
          </a:r>
        </a:p>
      </dsp:txBody>
      <dsp:txXfrm>
        <a:off x="2683427" y="118514"/>
        <a:ext cx="1843976" cy="615137"/>
      </dsp:txXfrm>
    </dsp:sp>
    <dsp:sp modelId="{FC75B2C0-8AE3-46D9-8479-F83E6748094A}">
      <dsp:nvSpPr>
        <dsp:cNvPr id="0" name=""/>
        <dsp:cNvSpPr/>
      </dsp:nvSpPr>
      <dsp:spPr>
        <a:xfrm>
          <a:off x="2852515" y="752789"/>
          <a:ext cx="243826" cy="329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031"/>
              </a:lnTo>
              <a:lnTo>
                <a:pt x="243826" y="32903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9F45B-7D63-445C-A131-9055E72F90DC}">
      <dsp:nvSpPr>
        <dsp:cNvPr id="0" name=""/>
        <dsp:cNvSpPr/>
      </dsp:nvSpPr>
      <dsp:spPr>
        <a:xfrm>
          <a:off x="3096341" y="891465"/>
          <a:ext cx="1379501" cy="380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17 учреждений</a:t>
          </a:r>
        </a:p>
      </dsp:txBody>
      <dsp:txXfrm>
        <a:off x="3107492" y="902616"/>
        <a:ext cx="1357199" cy="358408"/>
      </dsp:txXfrm>
    </dsp:sp>
    <dsp:sp modelId="{E5668E6F-4D53-4FAB-9D5C-463CA9B4052A}">
      <dsp:nvSpPr>
        <dsp:cNvPr id="0" name=""/>
        <dsp:cNvSpPr/>
      </dsp:nvSpPr>
      <dsp:spPr>
        <a:xfrm>
          <a:off x="2852515" y="752789"/>
          <a:ext cx="263113" cy="780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706"/>
              </a:lnTo>
              <a:lnTo>
                <a:pt x="263113" y="78070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4AC06-93EE-421C-A7C6-EDCCB9B984DC}">
      <dsp:nvSpPr>
        <dsp:cNvPr id="0" name=""/>
        <dsp:cNvSpPr/>
      </dsp:nvSpPr>
      <dsp:spPr>
        <a:xfrm>
          <a:off x="3115628" y="1359514"/>
          <a:ext cx="1348865" cy="347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2 804 учащихся</a:t>
          </a:r>
        </a:p>
      </dsp:txBody>
      <dsp:txXfrm>
        <a:off x="3125819" y="1369705"/>
        <a:ext cx="1328483" cy="327581"/>
      </dsp:txXfrm>
    </dsp:sp>
    <dsp:sp modelId="{870E62F0-C42B-4A10-96F5-D5EC5D4D705A}">
      <dsp:nvSpPr>
        <dsp:cNvPr id="0" name=""/>
        <dsp:cNvSpPr/>
      </dsp:nvSpPr>
      <dsp:spPr>
        <a:xfrm>
          <a:off x="2852515" y="752789"/>
          <a:ext cx="232477" cy="1151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104"/>
              </a:lnTo>
              <a:lnTo>
                <a:pt x="232477" y="115110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1FD72-DD32-48E9-92B6-D693F986785B}">
      <dsp:nvSpPr>
        <dsp:cNvPr id="0" name=""/>
        <dsp:cNvSpPr/>
      </dsp:nvSpPr>
      <dsp:spPr>
        <a:xfrm>
          <a:off x="3084992" y="1791562"/>
          <a:ext cx="1379501" cy="224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50" b="1" kern="1200" dirty="0">
              <a:solidFill>
                <a:schemeClr val="accent6">
                  <a:lumMod val="50000"/>
                </a:schemeClr>
              </a:solidFill>
            </a:rPr>
            <a:t>810 работающих</a:t>
          </a:r>
        </a:p>
      </dsp:txBody>
      <dsp:txXfrm>
        <a:off x="3091572" y="1798142"/>
        <a:ext cx="1366341" cy="211502"/>
      </dsp:txXfrm>
    </dsp:sp>
    <dsp:sp modelId="{67488D07-6BDD-4EEB-B8D9-F2BF7677D9E9}">
      <dsp:nvSpPr>
        <dsp:cNvPr id="0" name=""/>
        <dsp:cNvSpPr/>
      </dsp:nvSpPr>
      <dsp:spPr>
        <a:xfrm>
          <a:off x="4824533" y="99376"/>
          <a:ext cx="2031868" cy="74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Дополнительное образование детей и молодежи 949,6 тыс. руб.</a:t>
          </a:r>
        </a:p>
      </dsp:txBody>
      <dsp:txXfrm>
        <a:off x="4846287" y="121130"/>
        <a:ext cx="1988360" cy="699226"/>
      </dsp:txXfrm>
    </dsp:sp>
    <dsp:sp modelId="{E7C6E5D8-7E47-4050-9E1A-E23E1524B9F2}">
      <dsp:nvSpPr>
        <dsp:cNvPr id="0" name=""/>
        <dsp:cNvSpPr/>
      </dsp:nvSpPr>
      <dsp:spPr>
        <a:xfrm>
          <a:off x="5027719" y="842110"/>
          <a:ext cx="228870" cy="257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921"/>
              </a:lnTo>
              <a:lnTo>
                <a:pt x="228870" y="2579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57D16-C6C4-4902-8F4F-C8788A6B132C}">
      <dsp:nvSpPr>
        <dsp:cNvPr id="0" name=""/>
        <dsp:cNvSpPr/>
      </dsp:nvSpPr>
      <dsp:spPr>
        <a:xfrm>
          <a:off x="5256590" y="999473"/>
          <a:ext cx="1620408" cy="201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4 учреждения</a:t>
          </a:r>
        </a:p>
      </dsp:txBody>
      <dsp:txXfrm>
        <a:off x="5262481" y="1005364"/>
        <a:ext cx="1608626" cy="189335"/>
      </dsp:txXfrm>
    </dsp:sp>
    <dsp:sp modelId="{2F084D03-0878-4A5E-BFC0-7558E3DB36F7}">
      <dsp:nvSpPr>
        <dsp:cNvPr id="0" name=""/>
        <dsp:cNvSpPr/>
      </dsp:nvSpPr>
      <dsp:spPr>
        <a:xfrm>
          <a:off x="5027719" y="842110"/>
          <a:ext cx="228858" cy="638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796"/>
              </a:lnTo>
              <a:lnTo>
                <a:pt x="228858" y="63879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5253-983B-4048-B8B4-836B8BDC0406}">
      <dsp:nvSpPr>
        <dsp:cNvPr id="0" name=""/>
        <dsp:cNvSpPr/>
      </dsp:nvSpPr>
      <dsp:spPr>
        <a:xfrm>
          <a:off x="5256578" y="1359514"/>
          <a:ext cx="1620408" cy="242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1857 учащихся</a:t>
          </a:r>
        </a:p>
      </dsp:txBody>
      <dsp:txXfrm>
        <a:off x="5263689" y="1366625"/>
        <a:ext cx="1606186" cy="228563"/>
      </dsp:txXfrm>
    </dsp:sp>
    <dsp:sp modelId="{BA2E6E15-F0E2-4DE3-A592-1E6BEC1CDEC5}">
      <dsp:nvSpPr>
        <dsp:cNvPr id="0" name=""/>
        <dsp:cNvSpPr/>
      </dsp:nvSpPr>
      <dsp:spPr>
        <a:xfrm>
          <a:off x="5027719" y="842110"/>
          <a:ext cx="228870" cy="1019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9978"/>
              </a:lnTo>
              <a:lnTo>
                <a:pt x="228870" y="101997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D70D7-7150-4E7A-B63C-DDD5FF3D7825}">
      <dsp:nvSpPr>
        <dsp:cNvPr id="0" name=""/>
        <dsp:cNvSpPr/>
      </dsp:nvSpPr>
      <dsp:spPr>
        <a:xfrm>
          <a:off x="5256590" y="1728192"/>
          <a:ext cx="1620408" cy="267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96 работающих</a:t>
          </a:r>
        </a:p>
      </dsp:txBody>
      <dsp:txXfrm>
        <a:off x="5264433" y="1736035"/>
        <a:ext cx="1604722" cy="252106"/>
      </dsp:txXfrm>
    </dsp:sp>
    <dsp:sp modelId="{E8BD86AC-DA53-4214-8351-88192714A904}">
      <dsp:nvSpPr>
        <dsp:cNvPr id="0" name=""/>
        <dsp:cNvSpPr/>
      </dsp:nvSpPr>
      <dsp:spPr>
        <a:xfrm>
          <a:off x="7163908" y="106231"/>
          <a:ext cx="1944567" cy="74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Другие вопросы в области образования 261,5 тыс. руб.</a:t>
          </a:r>
        </a:p>
      </dsp:txBody>
      <dsp:txXfrm>
        <a:off x="7185662" y="127985"/>
        <a:ext cx="1901059" cy="699226"/>
      </dsp:txXfrm>
    </dsp:sp>
    <dsp:sp modelId="{23EF996E-6D39-4D3E-A9D9-91577FF1072C}">
      <dsp:nvSpPr>
        <dsp:cNvPr id="0" name=""/>
        <dsp:cNvSpPr/>
      </dsp:nvSpPr>
      <dsp:spPr>
        <a:xfrm>
          <a:off x="7358365" y="848966"/>
          <a:ext cx="194456" cy="30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949"/>
              </a:lnTo>
              <a:lnTo>
                <a:pt x="194456" y="30394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CE24-96E1-4DBF-8989-DB5FFFCFFC6B}">
      <dsp:nvSpPr>
        <dsp:cNvPr id="0" name=""/>
        <dsp:cNvSpPr/>
      </dsp:nvSpPr>
      <dsp:spPr>
        <a:xfrm>
          <a:off x="7552822" y="1034649"/>
          <a:ext cx="1489604" cy="236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3 учреждения </a:t>
          </a:r>
        </a:p>
      </dsp:txBody>
      <dsp:txXfrm>
        <a:off x="7559750" y="1041577"/>
        <a:ext cx="1475748" cy="222675"/>
      </dsp:txXfrm>
    </dsp:sp>
    <dsp:sp modelId="{28779861-3F9C-46D2-BF7F-9C2C1176C5F7}">
      <dsp:nvSpPr>
        <dsp:cNvPr id="0" name=""/>
        <dsp:cNvSpPr/>
      </dsp:nvSpPr>
      <dsp:spPr>
        <a:xfrm>
          <a:off x="7358365" y="848966"/>
          <a:ext cx="202478" cy="636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775"/>
              </a:lnTo>
              <a:lnTo>
                <a:pt x="202478" y="63677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39279-A3C1-473A-8C9E-8798FBC381C3}">
      <dsp:nvSpPr>
        <dsp:cNvPr id="0" name=""/>
        <dsp:cNvSpPr/>
      </dsp:nvSpPr>
      <dsp:spPr>
        <a:xfrm>
          <a:off x="7560844" y="1365344"/>
          <a:ext cx="1489604" cy="240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37 работающих</a:t>
          </a:r>
        </a:p>
      </dsp:txBody>
      <dsp:txXfrm>
        <a:off x="7567897" y="1372397"/>
        <a:ext cx="1475498" cy="226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0.41338</cdr:x>
      <cdr:y>0.78481</cdr:y>
    </cdr:from>
    <cdr:to>
      <cdr:x>0.6575</cdr:x>
      <cdr:y>0.89873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79912" y="4464496"/>
          <a:ext cx="22322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/>
            <a:t>Расходы на </a:t>
          </a:r>
          <a:r>
            <a:rPr lang="ru-RU" sz="1350" b="1" dirty="0"/>
            <a:t>социальную</a:t>
          </a:r>
          <a:r>
            <a:rPr lang="ru-RU" sz="1400" b="1" dirty="0"/>
            <a:t> сферу</a:t>
          </a:r>
        </a:p>
      </cdr:txBody>
    </cdr:sp>
  </cdr:relSizeAnchor>
  <cdr:relSizeAnchor xmlns:cdr="http://schemas.openxmlformats.org/drawingml/2006/chartDrawing">
    <cdr:from>
      <cdr:x>0.63387</cdr:x>
      <cdr:y>0.4557</cdr:y>
    </cdr:from>
    <cdr:to>
      <cdr:x>0.70475</cdr:x>
      <cdr:y>0.93671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>
          <a:off x="5796136" y="2592288"/>
          <a:ext cx="648072" cy="2736304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bg1">
              <a:lumMod val="85000"/>
              <a:lumOff val="1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0.55512</cdr:x>
      <cdr:y>0.73418</cdr:y>
    </cdr:from>
    <cdr:to>
      <cdr:x>0.55512</cdr:x>
      <cdr:y>0.78481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CF4C4D60-FABD-4A9A-AE4C-DF780034241F}"/>
            </a:ext>
          </a:extLst>
        </cdr:cNvPr>
        <cdr:cNvCxnSpPr/>
      </cdr:nvCxnSpPr>
      <cdr:spPr>
        <a:xfrm xmlns:a="http://schemas.openxmlformats.org/drawingml/2006/main">
          <a:off x="5076056" y="4176464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1">
              <a:lumMod val="85000"/>
              <a:lumOff val="1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F5E1-1DF7-43F9-AB3A-BA782D524F27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2607C-4E21-4076-A11F-770613622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8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8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7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5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1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8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4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175B1FA-6BB4-4688-8619-2703A0184BD1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chart" Target="../charts/chart6.xml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544522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Исполнение бюджета Вороновского района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 первое полугодие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2021 года</a:t>
            </a:r>
          </a:p>
        </p:txBody>
      </p:sp>
    </p:spTree>
    <p:extLst>
      <p:ext uri="{BB962C8B-B14F-4D97-AF65-F5344CB8AC3E}">
        <p14:creationId xmlns:p14="http://schemas.microsoft.com/office/powerpoint/2010/main" val="98927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925" y="116631"/>
            <a:ext cx="5060099" cy="612068"/>
          </a:xfrm>
        </p:spPr>
        <p:txBody>
          <a:bodyPr>
            <a:noAutofit/>
          </a:bodyPr>
          <a:lstStyle/>
          <a:p>
            <a:r>
              <a:rPr lang="ru-RU" sz="2500" spc="-100" dirty="0">
                <a:solidFill>
                  <a:srgbClr val="C00000"/>
                </a:solidFill>
              </a:rPr>
              <a:t>Национальная экономика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507036478"/>
              </p:ext>
            </p:extLst>
          </p:nvPr>
        </p:nvGraphicFramePr>
        <p:xfrm>
          <a:off x="-828600" y="3374995"/>
          <a:ext cx="9972600" cy="3483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70577703"/>
              </p:ext>
            </p:extLst>
          </p:nvPr>
        </p:nvGraphicFramePr>
        <p:xfrm>
          <a:off x="395536" y="0"/>
          <a:ext cx="8748464" cy="354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629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9898E-C6EF-4012-86F5-196724E0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LID4096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E8B725-4336-42AC-9737-2885011E0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584" y="104907"/>
            <a:ext cx="7772400" cy="65979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Информация по выполнению плана по доходам по внебюджетным средствам </a:t>
            </a:r>
            <a:endParaRPr lang="LID4096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CDAB9EF-EE42-4E99-A310-2CF1D8A1E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35266"/>
              </p:ext>
            </p:extLst>
          </p:nvPr>
        </p:nvGraphicFramePr>
        <p:xfrm>
          <a:off x="321296" y="1034187"/>
          <a:ext cx="8784976" cy="5538729"/>
        </p:xfrm>
        <a:graphic>
          <a:graphicData uri="http://schemas.openxmlformats.org/drawingml/2006/table">
            <a:tbl>
              <a:tblPr firstRow="1" firstCol="1" bandRow="1"/>
              <a:tblGrid>
                <a:gridCol w="1123776">
                  <a:extLst>
                    <a:ext uri="{9D8B030D-6E8A-4147-A177-3AD203B41FA5}">
                      <a16:colId xmlns:a16="http://schemas.microsoft.com/office/drawing/2014/main" val="3577342427"/>
                    </a:ext>
                  </a:extLst>
                </a:gridCol>
                <a:gridCol w="1093847">
                  <a:extLst>
                    <a:ext uri="{9D8B030D-6E8A-4147-A177-3AD203B41FA5}">
                      <a16:colId xmlns:a16="http://schemas.microsoft.com/office/drawing/2014/main" val="138299882"/>
                    </a:ext>
                  </a:extLst>
                </a:gridCol>
                <a:gridCol w="1068192">
                  <a:extLst>
                    <a:ext uri="{9D8B030D-6E8A-4147-A177-3AD203B41FA5}">
                      <a16:colId xmlns:a16="http://schemas.microsoft.com/office/drawing/2014/main" val="3722647777"/>
                    </a:ext>
                  </a:extLst>
                </a:gridCol>
                <a:gridCol w="1079594">
                  <a:extLst>
                    <a:ext uri="{9D8B030D-6E8A-4147-A177-3AD203B41FA5}">
                      <a16:colId xmlns:a16="http://schemas.microsoft.com/office/drawing/2014/main" val="4222073024"/>
                    </a:ext>
                  </a:extLst>
                </a:gridCol>
                <a:gridCol w="1093847">
                  <a:extLst>
                    <a:ext uri="{9D8B030D-6E8A-4147-A177-3AD203B41FA5}">
                      <a16:colId xmlns:a16="http://schemas.microsoft.com/office/drawing/2014/main" val="1802876873"/>
                    </a:ext>
                  </a:extLst>
                </a:gridCol>
                <a:gridCol w="1068192">
                  <a:extLst>
                    <a:ext uri="{9D8B030D-6E8A-4147-A177-3AD203B41FA5}">
                      <a16:colId xmlns:a16="http://schemas.microsoft.com/office/drawing/2014/main" val="3999223500"/>
                    </a:ext>
                  </a:extLst>
                </a:gridCol>
                <a:gridCol w="870089">
                  <a:extLst>
                    <a:ext uri="{9D8B030D-6E8A-4147-A177-3AD203B41FA5}">
                      <a16:colId xmlns:a16="http://schemas.microsoft.com/office/drawing/2014/main" val="1436836202"/>
                    </a:ext>
                  </a:extLst>
                </a:gridCol>
                <a:gridCol w="870089">
                  <a:extLst>
                    <a:ext uri="{9D8B030D-6E8A-4147-A177-3AD203B41FA5}">
                      <a16:colId xmlns:a16="http://schemas.microsoft.com/office/drawing/2014/main" val="1405523989"/>
                    </a:ext>
                  </a:extLst>
                </a:gridCol>
                <a:gridCol w="517350">
                  <a:extLst>
                    <a:ext uri="{9D8B030D-6E8A-4147-A177-3AD203B41FA5}">
                      <a16:colId xmlns:a16="http://schemas.microsoft.com/office/drawing/2014/main" val="4176412713"/>
                    </a:ext>
                  </a:extLst>
                </a:gridCol>
              </a:tblGrid>
              <a:tr h="1973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план по доходам 2020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 2 квартал 2020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исполнения в 2020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план по доходам 2021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 2 квартал 2021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исполнения в 2021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исполнения 2020 года к 2021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внебюджетных средств от расходов 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397125"/>
                  </a:ext>
                </a:extLst>
              </a:tr>
              <a:tr h="562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 «Вороновская ЦРБ»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257 126,89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129 124,95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216 575,00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128 497,19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819241"/>
                  </a:ext>
                </a:extLst>
              </a:tr>
              <a:tr h="321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Сектор культуры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204 000,00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39 240,05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95 000,00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32 239,90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178191"/>
                  </a:ext>
                </a:extLst>
              </a:tr>
              <a:tr h="542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181 104,84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92 140,20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176 367,00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102 077,48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735585"/>
                  </a:ext>
                </a:extLst>
              </a:tr>
              <a:tr h="582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ТЦСОН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95 766,09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46 633,87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81 410,50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56 345,04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997396"/>
                  </a:ext>
                </a:extLst>
              </a:tr>
              <a:tr h="562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Ветстанция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166 019,22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75 831,67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143 147,84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84 805,65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800858"/>
                  </a:ext>
                </a:extLst>
              </a:tr>
              <a:tr h="537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1 265,00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1 227,87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1 524,43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772,17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BY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19945"/>
                  </a:ext>
                </a:extLst>
              </a:tr>
              <a:tr h="264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905 282,04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384 198,61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714 024,77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404 737,43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1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05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4625"/>
            <a:ext cx="9036496" cy="648071"/>
          </a:xfrm>
        </p:spPr>
        <p:txBody>
          <a:bodyPr>
            <a:noAutofit/>
          </a:bodyPr>
          <a:lstStyle/>
          <a:p>
            <a:pPr algn="ctr"/>
            <a:r>
              <a:rPr lang="ru-RU" sz="26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Исполнение консолидированного бюджета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09" y="2942946"/>
            <a:ext cx="8538325" cy="48605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поступления налоговых доходов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52874626"/>
              </p:ext>
            </p:extLst>
          </p:nvPr>
        </p:nvGraphicFramePr>
        <p:xfrm>
          <a:off x="443541" y="944724"/>
          <a:ext cx="374441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11893" y="998731"/>
            <a:ext cx="4416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Неналоговые доходы 1 075,3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1893" y="1651157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Налоговые доходы 9 068,6 тыс.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1948" y="2186864"/>
            <a:ext cx="470452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spc="-100" dirty="0"/>
              <a:t>Безвозмездные     поступления 11 879,7 тыс. руб.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047456617"/>
              </p:ext>
            </p:extLst>
          </p:nvPr>
        </p:nvGraphicFramePr>
        <p:xfrm>
          <a:off x="-396552" y="3573016"/>
          <a:ext cx="9697077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6256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91880" y="304800"/>
            <a:ext cx="5544616" cy="60392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Динамика поступления собственных доходов  в сравнении с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аналогичным периодом 2020 года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7948655"/>
              </p:ext>
            </p:extLst>
          </p:nvPr>
        </p:nvGraphicFramePr>
        <p:xfrm>
          <a:off x="0" y="1052736"/>
          <a:ext cx="9396536" cy="57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540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003BD48-D95F-4C8D-8E73-690FBF184E94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8DFF15-D1AA-49D2-853B-1297A21B94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ID4096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0915A4D-EF81-4FB3-A7F2-68F81DC876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082049"/>
              </p:ext>
            </p:extLst>
          </p:nvPr>
        </p:nvGraphicFramePr>
        <p:xfrm>
          <a:off x="0" y="-251048"/>
          <a:ext cx="9144000" cy="736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57FD1-4EC7-4767-9917-1B9D399D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8666456" cy="67592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ЭКОНОМИЧЕСКАЯ СТРУКТУРА РАСХОДОВ БЮДЖЕТА </a:t>
            </a:r>
            <a:endParaRPr lang="LID4096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9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80628"/>
            <a:ext cx="9276523" cy="61206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25000"/>
                  </a:schemeClr>
                </a:solidFill>
              </a:rPr>
              <a:t>Функциональная структура расходов бюджета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726187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68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8864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Здравоохранение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412777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Расходы на здравоохранение 5 453,0 тыс. руб.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124745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Больницы в городах и поселках городского типа 5 009,2 тыс. руб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844825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Больницы в сельской местности 180,9 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672917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Поликлиники и амбулатории в сельской местности 533,1 тыс. руб.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059832" y="1376772"/>
            <a:ext cx="1008112" cy="3240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31840" y="1970838"/>
            <a:ext cx="100811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59832" y="2132856"/>
            <a:ext cx="1085848" cy="63007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937225954"/>
              </p:ext>
            </p:extLst>
          </p:nvPr>
        </p:nvGraphicFramePr>
        <p:xfrm>
          <a:off x="107504" y="3284985"/>
          <a:ext cx="903649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380312" y="1169459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16 учреждений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80312" y="1947975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1 учреждений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704" y="2755668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8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30911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511660" y="612879"/>
            <a:ext cx="5976664" cy="288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на образование  10 929,6 тыс. 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688632" cy="3600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7816D"/>
                </a:solidFill>
              </a:rPr>
              <a:t>Образование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375192614"/>
              </p:ext>
            </p:extLst>
          </p:nvPr>
        </p:nvGraphicFramePr>
        <p:xfrm>
          <a:off x="107504" y="3284985"/>
          <a:ext cx="903649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59606754"/>
              </p:ext>
            </p:extLst>
          </p:nvPr>
        </p:nvGraphicFramePr>
        <p:xfrm>
          <a:off x="35496" y="1124744"/>
          <a:ext cx="910850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7488324" y="858158"/>
            <a:ext cx="36004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84596" y="973983"/>
            <a:ext cx="0" cy="1800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07904" y="973983"/>
            <a:ext cx="0" cy="1800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115616" y="756891"/>
            <a:ext cx="36004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88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925" y="116631"/>
            <a:ext cx="5060099" cy="612068"/>
          </a:xfrm>
        </p:spPr>
        <p:txBody>
          <a:bodyPr>
            <a:noAutofit/>
          </a:bodyPr>
          <a:lstStyle/>
          <a:p>
            <a:r>
              <a:rPr lang="ru-RU" sz="1800" spc="-100" dirty="0">
                <a:solidFill>
                  <a:srgbClr val="C00000"/>
                </a:solidFill>
              </a:rPr>
              <a:t>Физическая культура, спорт, культура и средства массовой информации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87855126"/>
              </p:ext>
            </p:extLst>
          </p:nvPr>
        </p:nvGraphicFramePr>
        <p:xfrm>
          <a:off x="-2052736" y="3374995"/>
          <a:ext cx="11196736" cy="360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51520" y="243677"/>
            <a:ext cx="3552395" cy="81009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Расходы на физическую культуру, спорт, культуру  и средства массовой информации  1 134,1 тыс. руб.</a:t>
            </a: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5820139" y="1244530"/>
            <a:ext cx="3072341" cy="43204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Средства массовой информации 28,9  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27851" y="1322766"/>
            <a:ext cx="2016224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Физическая культура и спорт  93,2  тыс. руб.</a:t>
            </a:r>
          </a:p>
        </p:txBody>
      </p:sp>
      <p:sp>
        <p:nvSpPr>
          <p:cNvPr id="21" name="Прямоугольник с одним скругленным углом 20"/>
          <p:cNvSpPr/>
          <p:nvPr/>
        </p:nvSpPr>
        <p:spPr>
          <a:xfrm>
            <a:off x="251520" y="1349769"/>
            <a:ext cx="2664296" cy="64807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Культура  1 012,0 тыс. руб.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803915" y="995337"/>
            <a:ext cx="2016224" cy="3544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61679" y="1049343"/>
            <a:ext cx="542236" cy="27342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10887" y="1106742"/>
            <a:ext cx="0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9256" y="1997841"/>
            <a:ext cx="15144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Содержатся  : 18 </a:t>
            </a:r>
            <a:r>
              <a:rPr lang="ru-RU" sz="1600" b="1" spc="-100" dirty="0">
                <a:solidFill>
                  <a:schemeClr val="accent1">
                    <a:lumMod val="75000"/>
                  </a:schemeClr>
                </a:solidFill>
              </a:rPr>
              <a:t>библиотек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 17 клубов</a:t>
            </a:r>
            <a:r>
              <a:rPr lang="ru-RU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8628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44624"/>
            <a:ext cx="5688632" cy="5040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Социальная политика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921904506"/>
              </p:ext>
            </p:extLst>
          </p:nvPr>
        </p:nvGraphicFramePr>
        <p:xfrm>
          <a:off x="-1404664" y="3365655"/>
          <a:ext cx="10692680" cy="357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548680"/>
            <a:ext cx="72728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на социальную политику 1 315,9 тыс. 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2200" y="2168288"/>
            <a:ext cx="2628292" cy="1044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Расходы по социальной защите детей-сирот и детей, оставшихся без попечения родителей, воспитывающихся в семьях  216,9  тыс. руб</a:t>
            </a:r>
            <a:r>
              <a:rPr lang="ru-RU" sz="1400" dirty="0"/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07904" y="2207215"/>
            <a:ext cx="2483768" cy="966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Территориальный центр социального обслуживания населения 812,1 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37766" y="1052736"/>
            <a:ext cx="210623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Государственная молодежная политика 4,8 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495" y="1052736"/>
            <a:ext cx="187221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Помощь в обеспечении жильем 5,7  тыс.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95736" y="2253941"/>
            <a:ext cx="1368152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Прочие вопросы</a:t>
            </a:r>
          </a:p>
          <a:p>
            <a:pPr algn="ctr"/>
            <a:r>
              <a:rPr lang="ru-RU" sz="1400" dirty="0"/>
              <a:t>61,3 тыс. руб.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15716" y="105273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spc="-100" dirty="0"/>
              <a:t>Бесплатное обеспечение продуктами питания детей первых 2-х лет жизни    27,8  тыс</a:t>
            </a:r>
            <a:r>
              <a:rPr lang="ru-RU" sz="1400" dirty="0"/>
              <a:t>. 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26729" y="1052736"/>
            <a:ext cx="213881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Государственная адресная социальная помощь 169,4 тыс. руб.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6304" y="2156985"/>
            <a:ext cx="1997423" cy="949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Оказание помощи в подготовке лагерей 17,9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63641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1389</TotalTime>
  <Words>649</Words>
  <Application>Microsoft Office PowerPoint</Application>
  <PresentationFormat>Экран (4:3)</PresentationFormat>
  <Paragraphs>193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Cambria</vt:lpstr>
      <vt:lpstr>Century Schoolbook</vt:lpstr>
      <vt:lpstr>Rockwell</vt:lpstr>
      <vt:lpstr>Times New Roman</vt:lpstr>
      <vt:lpstr>Wingdings 2</vt:lpstr>
      <vt:lpstr>Литейная</vt:lpstr>
      <vt:lpstr>Исполнение бюджета Вороновского района  за первое полугодие  2021 года</vt:lpstr>
      <vt:lpstr>Исполнение консолидированного бюджета </vt:lpstr>
      <vt:lpstr>Динамика поступления собственных доходов  в сравнении с аналогичным периодом 2020 года </vt:lpstr>
      <vt:lpstr>ЭКОНОМИЧЕСКАЯ СТРУКТУРА РАСХОДОВ БЮДЖЕТА </vt:lpstr>
      <vt:lpstr>Функциональная структура расходов бюджета</vt:lpstr>
      <vt:lpstr>Здравоохранение </vt:lpstr>
      <vt:lpstr>Образование </vt:lpstr>
      <vt:lpstr>Физическая культура, спорт, культура и средства массовой информации</vt:lpstr>
      <vt:lpstr>Социальная политика </vt:lpstr>
      <vt:lpstr>Национальная экономика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консолидированного бюджета на 1.07.2019</dc:title>
  <dc:creator>Мицкевич Оксана</dc:creator>
  <cp:lastModifiedBy>Пищик Марина Станиславовна</cp:lastModifiedBy>
  <cp:revision>102</cp:revision>
  <cp:lastPrinted>2021-08-10T04:58:45Z</cp:lastPrinted>
  <dcterms:created xsi:type="dcterms:W3CDTF">2019-07-23T10:37:54Z</dcterms:created>
  <dcterms:modified xsi:type="dcterms:W3CDTF">2021-08-10T12:25:38Z</dcterms:modified>
</cp:coreProperties>
</file>