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10"/>
  </p:notesMasterIdLst>
  <p:sldIdLst>
    <p:sldId id="267" r:id="rId2"/>
    <p:sldId id="256" r:id="rId3"/>
    <p:sldId id="264" r:id="rId4"/>
    <p:sldId id="270" r:id="rId5"/>
    <p:sldId id="271" r:id="rId6"/>
    <p:sldId id="257" r:id="rId7"/>
    <p:sldId id="277" r:id="rId8"/>
    <p:sldId id="27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E9"/>
    <a:srgbClr val="FF3399"/>
    <a:srgbClr val="4BE7C8"/>
    <a:srgbClr val="E67272"/>
    <a:srgbClr val="BE3C3C"/>
    <a:srgbClr val="C259DF"/>
    <a:srgbClr val="E3DB33"/>
    <a:srgbClr val="C34545"/>
    <a:srgbClr val="F7816D"/>
    <a:srgbClr val="40D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59" autoAdjust="0"/>
  </p:normalViewPr>
  <p:slideViewPr>
    <p:cSldViewPr>
      <p:cViewPr varScale="1">
        <p:scale>
          <a:sx n="102" d="100"/>
          <a:sy n="102" d="100"/>
        </p:scale>
        <p:origin x="10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6297640000178E-2"/>
          <c:y val="0"/>
          <c:w val="0.3125667662533772"/>
          <c:h val="0.92267846662266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14300" h="114300"/>
              <a:bevelB w="50800" h="114300"/>
            </a:sp3d>
          </c:spPr>
          <c:explosion val="1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sunset" dir="t"/>
              </a:scene3d>
              <a:sp3d prstMaterial="powder">
                <a:bevelT w="0" h="0"/>
                <a:bevelB w="0" h="0" prst="coolSlant"/>
              </a:sp3d>
            </c:spPr>
            <c:extLst>
              <c:ext xmlns:c16="http://schemas.microsoft.com/office/drawing/2014/chart" uri="{C3380CC4-5D6E-409C-BE32-E72D297353CC}">
                <c16:uniqueId val="{00000001-DFE6-42D0-802E-35E618989384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3-DFE6-42D0-802E-35E61898938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5-DFE6-42D0-802E-35E618989384}"/>
              </c:ext>
            </c:extLst>
          </c:dPt>
          <c:dPt>
            <c:idx val="3"/>
            <c:bubble3D val="0"/>
            <c:spPr>
              <a:solidFill>
                <a:srgbClr val="C259DF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7-DFE6-42D0-802E-35E618989384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9-DFE6-42D0-802E-35E618989384}"/>
              </c:ext>
            </c:extLst>
          </c:dPt>
          <c:dPt>
            <c:idx val="5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0" h="0"/>
                <a:bevelB w="0" h="0"/>
              </a:sp3d>
            </c:spPr>
            <c:extLst>
              <c:ext xmlns:c16="http://schemas.microsoft.com/office/drawing/2014/chart" uri="{C3380CC4-5D6E-409C-BE32-E72D297353CC}">
                <c16:uniqueId val="{0000000B-DFE6-42D0-802E-35E618989384}"/>
              </c:ext>
            </c:extLst>
          </c:dPt>
          <c:dLbls>
            <c:dLbl>
              <c:idx val="3"/>
              <c:layout>
                <c:manualLayout>
                  <c:x val="-6.4154486965505131E-2"/>
                  <c:y val="7.738028556607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E6-42D0-802E-35E618989384}"/>
                </c:ext>
              </c:extLst>
            </c:dLbl>
            <c:dLbl>
              <c:idx val="4"/>
              <c:layout>
                <c:manualLayout>
                  <c:x val="2.372879992599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E6-42D0-802E-35E618989384}"/>
                </c:ext>
              </c:extLst>
            </c:dLbl>
            <c:dLbl>
              <c:idx val="5"/>
              <c:layout>
                <c:manualLayout>
                  <c:x val="9.1852421095553385E-3"/>
                  <c:y val="7.623933632553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650663287504077E-2"/>
                      <c:h val="7.7959588235437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FE6-42D0-802E-35E618989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4 726,0 тыс. руб.</c:v>
                </c:pt>
                <c:pt idx="1">
                  <c:v>НДС 1 392,1 тыс. руб.</c:v>
                </c:pt>
                <c:pt idx="2">
                  <c:v>Другие налоги от выручки от реализации товаров (работ, услуг) 1 008,4  тыс. руб.</c:v>
                </c:pt>
                <c:pt idx="3">
                  <c:v>Налоги на собственность 550,3 тыс. руб.</c:v>
                </c:pt>
                <c:pt idx="4">
                  <c:v>Налог на прибыль 84,8  тыс.руб.</c:v>
                </c:pt>
                <c:pt idx="5">
                  <c:v>Другие налоговые доходы 77,9 тыс.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0.60299999999999998</c:v>
                </c:pt>
                <c:pt idx="1">
                  <c:v>0.17799999999999999</c:v>
                </c:pt>
                <c:pt idx="2">
                  <c:v>0.129</c:v>
                </c:pt>
                <c:pt idx="3">
                  <c:v>7.0000000000000007E-2</c:v>
                </c:pt>
                <c:pt idx="4">
                  <c:v>1.0999999999999999E-2</c:v>
                </c:pt>
                <c:pt idx="5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FE6-42D0-802E-35E618989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4"/>
      </c:pieChart>
      <c:spPr>
        <a:scene3d>
          <a:camera prst="orthographicFront"/>
          <a:lightRig rig="threePt" dir="t"/>
        </a:scene3d>
        <a:sp3d>
          <a:bevelB w="6350"/>
        </a:sp3d>
      </c:spPr>
    </c:plotArea>
    <c:legend>
      <c:legendPos val="r"/>
      <c:layout>
        <c:manualLayout>
          <c:xMode val="edge"/>
          <c:yMode val="edge"/>
          <c:x val="0.48973149331494431"/>
          <c:y val="2.145794317415245E-2"/>
          <c:w val="0.50193548014520251"/>
          <c:h val="0.93866606351811754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  <a:latin typeface="Century Schoolbook" panose="020406040505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507060899889056E-2"/>
          <c:y val="2.3772414948885538E-2"/>
          <c:w val="0.81552350781181504"/>
          <c:h val="0.71412194151164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515618947237578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7-490D-AE4F-18800596214B}"/>
                </c:ext>
              </c:extLst>
            </c:dLbl>
            <c:dLbl>
              <c:idx val="1"/>
              <c:layout>
                <c:manualLayout>
                  <c:x val="-2.0273428420856367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7-490D-AE4F-18800596214B}"/>
                </c:ext>
              </c:extLst>
            </c:dLbl>
            <c:dLbl>
              <c:idx val="2"/>
              <c:layout>
                <c:manualLayout>
                  <c:x val="-1.0812495157790062E-2"/>
                  <c:y val="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7-490D-AE4F-18800596214B}"/>
                </c:ext>
              </c:extLst>
            </c:dLbl>
            <c:dLbl>
              <c:idx val="3"/>
              <c:layout>
                <c:manualLayout>
                  <c:x val="-1.0812495157790062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7-490D-AE4F-1880059621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3881</c:v>
                </c:pt>
                <c:pt idx="1">
                  <c:v>1323.4</c:v>
                </c:pt>
                <c:pt idx="2">
                  <c:v>821.4</c:v>
                </c:pt>
                <c:pt idx="3">
                  <c:v>589.79999999999995</c:v>
                </c:pt>
                <c:pt idx="4">
                  <c:v>899.5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D7-490D-AE4F-1880059621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2.4328114105027641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7-490D-AE4F-18800596214B}"/>
                </c:ext>
              </c:extLst>
            </c:dLbl>
            <c:dLbl>
              <c:idx val="2"/>
              <c:layout>
                <c:manualLayout>
                  <c:x val="2.5679675999751399E-2"/>
                  <c:y val="-1.108527456566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7-490D-AE4F-18800596214B}"/>
                </c:ext>
              </c:extLst>
            </c:dLbl>
            <c:dLbl>
              <c:idx val="3"/>
              <c:layout>
                <c:manualLayout>
                  <c:x val="2.5679675999751399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7-490D-AE4F-18800596214B}"/>
                </c:ext>
              </c:extLst>
            </c:dLbl>
            <c:dLbl>
              <c:idx val="4"/>
              <c:layout>
                <c:manualLayout>
                  <c:x val="2.5679675999751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D7-490D-AE4F-18800596214B}"/>
                </c:ext>
              </c:extLst>
            </c:dLbl>
            <c:spPr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4726</c:v>
                </c:pt>
                <c:pt idx="1">
                  <c:v>1392.1</c:v>
                </c:pt>
                <c:pt idx="2">
                  <c:v>1008.4</c:v>
                </c:pt>
                <c:pt idx="3">
                  <c:v>550.29999999999995</c:v>
                </c:pt>
                <c:pt idx="4">
                  <c:v>1685.7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1D7-490D-AE4F-188005962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05920"/>
        <c:axId val="167924096"/>
      </c:barChart>
      <c:catAx>
        <c:axId val="167905920"/>
        <c:scaling>
          <c:orientation val="minMax"/>
        </c:scaling>
        <c:delete val="0"/>
        <c:axPos val="b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67924096"/>
        <c:crosses val="autoZero"/>
        <c:auto val="1"/>
        <c:lblAlgn val="ctr"/>
        <c:lblOffset val="100"/>
        <c:tickLblSkip val="1"/>
        <c:noMultiLvlLbl val="0"/>
      </c:catAx>
      <c:valAx>
        <c:axId val="167924096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6790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84673048023897"/>
          <c:y val="0.26515034076308586"/>
          <c:w val="8.8122686913560497E-2"/>
          <c:h val="0.120742905424277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70950047878558E-3"/>
          <c:y val="0.23762434620417994"/>
          <c:w val="0.72644248849356541"/>
          <c:h val="0.42028473541649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2CE2-4A3B-B79C-157964CC5D2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2CE2-4A3B-B79C-157964CC5D24}"/>
              </c:ext>
            </c:extLst>
          </c:dPt>
          <c:dPt>
            <c:idx val="2"/>
            <c:bubble3D val="0"/>
            <c:spPr>
              <a:pattFill prst="trellis">
                <a:fgClr>
                  <a:srgbClr val="FF3399"/>
                </a:fgClr>
                <a:bgClr>
                  <a:schemeClr val="bg1"/>
                </a:bgClr>
              </a:patt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9-2CE2-4A3B-B79C-157964CC5D2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7-2CE2-4A3B-B79C-157964CC5D24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4-2CE2-4A3B-B79C-157964CC5D24}"/>
              </c:ext>
            </c:extLst>
          </c:dPt>
          <c:dPt>
            <c:idx val="5"/>
            <c:bubble3D val="0"/>
            <c:spPr>
              <a:solidFill>
                <a:srgbClr val="CFCFE9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5-2CE2-4A3B-B79C-157964CC5D24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6-2CE2-4A3B-B79C-157964CC5D24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lumMod val="60000"/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8-2CE2-4A3B-B79C-157964CC5D24}"/>
              </c:ext>
            </c:extLst>
          </c:dPt>
          <c:dPt>
            <c:idx val="8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2-2CE2-4A3B-B79C-157964CC5D24}"/>
              </c:ext>
            </c:extLst>
          </c:dPt>
          <c:dLbls>
            <c:dLbl>
              <c:idx val="0"/>
              <c:layout>
                <c:manualLayout>
                  <c:x val="1.3243384493371384E-2"/>
                  <c:y val="7.5922922744485935E-2"/>
                </c:manualLayout>
              </c:layout>
              <c:tx>
                <c:rich>
                  <a:bodyPr/>
                  <a:lstStyle/>
                  <a:p>
                    <a:fld id="{D5FBD390-3285-4738-A823-C2189A0C0398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CE2-4A3B-B79C-157964CC5D24}"/>
                </c:ext>
              </c:extLst>
            </c:dLbl>
            <c:dLbl>
              <c:idx val="1"/>
              <c:layout>
                <c:manualLayout>
                  <c:x val="8.3230442156808776E-3"/>
                  <c:y val="5.176562914396705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E2-4A3B-B79C-157964CC5D24}"/>
                </c:ext>
              </c:extLst>
            </c:dLbl>
            <c:dLbl>
              <c:idx val="2"/>
              <c:layout>
                <c:manualLayout>
                  <c:x val="-1.3079069481784236E-2"/>
                  <c:y val="2.9333856514915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E2-4A3B-B79C-157964CC5D24}"/>
                </c:ext>
              </c:extLst>
            </c:dLbl>
            <c:dLbl>
              <c:idx val="3"/>
              <c:layout>
                <c:manualLayout>
                  <c:x val="0"/>
                  <c:y val="7.24718808015547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E2-4A3B-B79C-157964CC5D24}"/>
                </c:ext>
              </c:extLst>
            </c:dLbl>
            <c:dLbl>
              <c:idx val="4"/>
              <c:layout>
                <c:manualLayout>
                  <c:x val="-4.5749873704373722E-2"/>
                  <c:y val="-0.141492719660178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E2-4A3B-B79C-157964CC5D24}"/>
                </c:ext>
              </c:extLst>
            </c:dLbl>
            <c:dLbl>
              <c:idx val="5"/>
              <c:layout>
                <c:manualLayout>
                  <c:x val="-9.6315523588155205E-3"/>
                  <c:y val="-0.138041677717247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E2-4A3B-B79C-157964CC5D24}"/>
                </c:ext>
              </c:extLst>
            </c:dLbl>
            <c:dLbl>
              <c:idx val="6"/>
              <c:layout>
                <c:manualLayout>
                  <c:x val="1.6855216627927161E-2"/>
                  <c:y val="-0.125963030916988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E2-4A3B-B79C-157964CC5D24}"/>
                </c:ext>
              </c:extLst>
            </c:dLbl>
            <c:dLbl>
              <c:idx val="7"/>
              <c:layout>
                <c:manualLayout>
                  <c:x val="-2.7347145280094354E-2"/>
                  <c:y val="4.31380242866396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E2-4A3B-B79C-157964CC5D24}"/>
                </c:ext>
              </c:extLst>
            </c:dLbl>
            <c:dLbl>
              <c:idx val="8"/>
              <c:layout>
                <c:manualLayout>
                  <c:x val="2.8894657076446562E-2"/>
                  <c:y val="-0.115609905088194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E2-4A3B-B79C-157964CC5D2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 и взносы на социальное страхование  14 595,9 тыс. руб.</c:v>
                </c:pt>
                <c:pt idx="1">
                  <c:v>Лекарственные средства 420,9 тыс. руб.</c:v>
                </c:pt>
                <c:pt idx="2">
                  <c:v>Продукты питания 483,2 тыс. руб.</c:v>
                </c:pt>
                <c:pt idx="3">
                  <c:v>Оплата транспортных услуг 267,1 тыс.руб.</c:v>
                </c:pt>
                <c:pt idx="4">
                  <c:v>Оплата комунальных услуг 1 566,0 тыс.руб.</c:v>
                </c:pt>
                <c:pt idx="5">
                  <c:v>Субсидии 754,8 тыс. руб.</c:v>
                </c:pt>
                <c:pt idx="6">
                  <c:v>Текущие трансферты населению 640,8 тыс.руб.</c:v>
                </c:pt>
                <c:pt idx="7">
                  <c:v>Капитальные расходы 227,8 тыс.руб.</c:v>
                </c:pt>
                <c:pt idx="8">
                  <c:v>Прочие  1 213,7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72.400000000000006</c:v>
                </c:pt>
                <c:pt idx="1">
                  <c:v>2.1</c:v>
                </c:pt>
                <c:pt idx="2">
                  <c:v>2.4</c:v>
                </c:pt>
                <c:pt idx="3">
                  <c:v>1.3</c:v>
                </c:pt>
                <c:pt idx="4">
                  <c:v>7.8</c:v>
                </c:pt>
                <c:pt idx="5">
                  <c:v>3</c:v>
                </c:pt>
                <c:pt idx="6">
                  <c:v>3.2</c:v>
                </c:pt>
                <c:pt idx="7">
                  <c:v>1.1000000000000001</c:v>
                </c:pt>
                <c:pt idx="8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2-4A3B-B79C-157964CC5D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851900369134969"/>
          <c:y val="8.1062393751385853E-2"/>
          <c:w val="0.4005663976703715"/>
          <c:h val="0.7722683236740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80" b="0" i="0" u="none" strike="noStrike" kern="1200" baseline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47502973885179E-3"/>
          <c:y val="0.1676606400491058"/>
          <c:w val="0.52824431471219424"/>
          <c:h val="0.693047068999191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FCFE9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  <a:effectLst>
              <a:outerShdw blurRad="50800" dist="50800" dir="5400000" sx="13000" sy="13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h="88900"/>
              <a:bevelB w="44450" h="139700"/>
            </a:sp3d>
          </c:spPr>
          <c:explosion val="4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1-864A-4BA9-A9A4-1C0D0EB9463B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3-864A-4BA9-A9A4-1C0D0EB9463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5-864A-4BA9-A9A4-1C0D0EB9463B}"/>
              </c:ext>
            </c:extLst>
          </c:dPt>
          <c:dPt>
            <c:idx val="3"/>
            <c:bubble3D val="0"/>
            <c:spPr>
              <a:solidFill>
                <a:schemeClr val="bg1">
                  <a:lumMod val="95000"/>
                  <a:lumOff val="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7-864A-4BA9-A9A4-1C0D0EB9463B}"/>
              </c:ext>
            </c:extLst>
          </c:dPt>
          <c:dPt>
            <c:idx val="4"/>
            <c:bubble3D val="0"/>
            <c:spPr>
              <a:solidFill>
                <a:srgbClr val="F7816D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9-864A-4BA9-A9A4-1C0D0EB9463B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B-864A-4BA9-A9A4-1C0D0EB9463B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D-864A-4BA9-A9A4-1C0D0EB9463B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0F-864A-4BA9-A9A4-1C0D0EB9463B}"/>
              </c:ext>
            </c:extLst>
          </c:dPt>
          <c:dPt>
            <c:idx val="8"/>
            <c:bubble3D val="0"/>
            <c:spPr>
              <a:solidFill>
                <a:schemeClr val="accent6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h="88900"/>
                <a:bevelB w="44450" h="139700"/>
              </a:sp3d>
            </c:spPr>
            <c:extLst>
              <c:ext xmlns:c16="http://schemas.microsoft.com/office/drawing/2014/chart" uri="{C3380CC4-5D6E-409C-BE32-E72D297353CC}">
                <c16:uniqueId val="{00000011-864A-4BA9-A9A4-1C0D0EB9463B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4A-4BA9-A9A4-1C0D0EB9463B}"/>
                </c:ext>
              </c:extLst>
            </c:dLbl>
            <c:dLbl>
              <c:idx val="2"/>
              <c:layout>
                <c:manualLayout>
                  <c:x val="7.2792982857559467E-3"/>
                  <c:y val="1.81339108841829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360475693238794E-2"/>
                      <c:h val="3.3377908513925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64A-4BA9-A9A4-1C0D0EB9463B}"/>
                </c:ext>
              </c:extLst>
            </c:dLbl>
            <c:dLbl>
              <c:idx val="4"/>
              <c:layout>
                <c:manualLayout>
                  <c:x val="-0.11355615911480756"/>
                  <c:y val="-8.436733137494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4A-4BA9-A9A4-1C0D0EB9463B}"/>
                </c:ext>
              </c:extLst>
            </c:dLbl>
            <c:dLbl>
              <c:idx val="6"/>
              <c:layout>
                <c:manualLayout>
                  <c:x val="-0.1048210699521301"/>
                  <c:y val="4.2183665687474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4A-4BA9-A9A4-1C0D0EB946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1 818,8 тыс. руб.</c:v>
                </c:pt>
                <c:pt idx="1">
                  <c:v>Национальная экономика 5,9 тыс. руб.</c:v>
                </c:pt>
                <c:pt idx="2">
                  <c:v>Жилищно-коммунальные услуги и жилищное строительство  726,3 тыс.руб.</c:v>
                </c:pt>
                <c:pt idx="3">
                  <c:v>Прочие расходы 37,5 тыс.руб</c:v>
                </c:pt>
                <c:pt idx="4">
                  <c:v>Здравоохранение 4 406,9 тыс. руб.</c:v>
                </c:pt>
                <c:pt idx="5">
                  <c:v>Физическая культура, спотр, культура и средства массовой информации 1 016,7 тыс. руб.</c:v>
                </c:pt>
                <c:pt idx="6">
                  <c:v>Образование 10 173,8 тыс. руб.</c:v>
                </c:pt>
                <c:pt idx="7">
                  <c:v>Социальная политика  1 179,7 тыс. руб.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0.09</c:v>
                </c:pt>
                <c:pt idx="1">
                  <c:v>0</c:v>
                </c:pt>
                <c:pt idx="2">
                  <c:v>3.5999999999999997E-2</c:v>
                </c:pt>
                <c:pt idx="3">
                  <c:v>1E-3</c:v>
                </c:pt>
                <c:pt idx="4">
                  <c:v>0.218</c:v>
                </c:pt>
                <c:pt idx="5">
                  <c:v>0.05</c:v>
                </c:pt>
                <c:pt idx="6">
                  <c:v>0.504</c:v>
                </c:pt>
                <c:pt idx="7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64A-4BA9-A9A4-1C0D0EB94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84"/>
        <c:splitType val="pos"/>
        <c:splitPos val="4"/>
        <c:secondPieSize val="87"/>
        <c:serLines>
          <c:spPr>
            <a:ln>
              <a:solidFill>
                <a:schemeClr val="bg1">
                  <a:lumMod val="85000"/>
                  <a:lumOff val="15000"/>
                </a:schemeClr>
              </a:solidFill>
            </a:ln>
          </c:spPr>
        </c:serLines>
      </c:ofPieChart>
    </c:plotArea>
    <c:legend>
      <c:legendPos val="tr"/>
      <c:layout>
        <c:manualLayout>
          <c:xMode val="edge"/>
          <c:yMode val="edge"/>
          <c:x val="0.58137325918671734"/>
          <c:y val="1.2025998424257403E-2"/>
          <c:w val="0.41862674081328266"/>
          <c:h val="0.92048013647578397"/>
        </c:manualLayout>
      </c:layout>
      <c:overlay val="0"/>
      <c:txPr>
        <a:bodyPr/>
        <a:lstStyle/>
        <a:p>
          <a:pPr>
            <a:defRPr sz="130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solidFill>
            <a:schemeClr val="bg1"/>
          </a:solidFill>
          <a:latin typeface="Century Schoolbook" panose="020406040505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74683-EB48-4AA1-B773-9DB46950F5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E5F4EFA-810B-4AF4-A086-5360E97AF7BC}">
      <dgm:prSet phldrT="[Текст]" custT="1"/>
      <dgm:spPr/>
      <dgm:t>
        <a:bodyPr/>
        <a:lstStyle/>
        <a:p>
          <a:endParaRPr lang="ru-RU" sz="1000" dirty="0"/>
        </a:p>
        <a:p>
          <a:r>
            <a:rPr lang="ru-RU" sz="2200" dirty="0">
              <a:latin typeface="Century Schoolbook" panose="02040604050505020304" pitchFamily="18" charset="0"/>
            </a:rPr>
            <a:t>8,5%</a:t>
          </a:r>
        </a:p>
      </dgm:t>
    </dgm:pt>
    <dgm:pt modelId="{E459D405-E228-4694-8B09-B767A870D2F6}" type="parTrans" cxnId="{4B080814-4C1D-4ABE-A781-209007D0B77F}">
      <dgm:prSet/>
      <dgm:spPr/>
      <dgm:t>
        <a:bodyPr/>
        <a:lstStyle/>
        <a:p>
          <a:endParaRPr lang="ru-RU"/>
        </a:p>
      </dgm:t>
    </dgm:pt>
    <dgm:pt modelId="{38A7EB32-5DC7-411D-AE6F-D41C27436068}" type="sibTrans" cxnId="{4B080814-4C1D-4ABE-A781-209007D0B77F}">
      <dgm:prSet/>
      <dgm:spPr/>
      <dgm:t>
        <a:bodyPr/>
        <a:lstStyle/>
        <a:p>
          <a:endParaRPr lang="ru-RU"/>
        </a:p>
      </dgm:t>
    </dgm:pt>
    <dgm:pt modelId="{FA376C24-9F2F-464C-8EB6-9403A79C01F0}">
      <dgm:prSet phldrT="[Текст]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95250"/>
        </a:sp3d>
      </dgm:spPr>
      <dgm:t>
        <a:bodyPr/>
        <a:lstStyle/>
        <a:p>
          <a:r>
            <a:rPr lang="ru-RU" dirty="0">
              <a:latin typeface="Century Schoolbook" panose="02040604050505020304" pitchFamily="18" charset="0"/>
            </a:rPr>
            <a:t>39,7%</a:t>
          </a:r>
        </a:p>
      </dgm:t>
    </dgm:pt>
    <dgm:pt modelId="{BE953D83-0478-4D22-A7FA-E60AB2204C5E}" type="parTrans" cxnId="{91238950-FEDC-40BB-920E-B04CD0612ED6}">
      <dgm:prSet/>
      <dgm:spPr/>
      <dgm:t>
        <a:bodyPr/>
        <a:lstStyle/>
        <a:p>
          <a:endParaRPr lang="ru-RU"/>
        </a:p>
      </dgm:t>
    </dgm:pt>
    <dgm:pt modelId="{4A680EA0-FD6C-4876-B425-06E627429DA9}" type="sibTrans" cxnId="{91238950-FEDC-40BB-920E-B04CD0612ED6}">
      <dgm:prSet/>
      <dgm:spPr/>
      <dgm:t>
        <a:bodyPr/>
        <a:lstStyle/>
        <a:p>
          <a:endParaRPr lang="ru-RU"/>
        </a:p>
      </dgm:t>
    </dgm:pt>
    <dgm:pt modelId="{17DC0D30-54B9-49EF-AB81-E0704DC781A7}">
      <dgm:prSet phldrT="[Текст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63500"/>
        </a:sp3d>
      </dgm:spPr>
      <dgm:t>
        <a:bodyPr/>
        <a:lstStyle/>
        <a:p>
          <a:r>
            <a:rPr lang="ru-RU" dirty="0">
              <a:latin typeface="Century Schoolbook" panose="02040604050505020304" pitchFamily="18" charset="0"/>
            </a:rPr>
            <a:t>51,7 %</a:t>
          </a:r>
        </a:p>
      </dgm:t>
    </dgm:pt>
    <dgm:pt modelId="{FEBA4356-8B59-4786-9ADF-9C2D7D5138D1}" type="parTrans" cxnId="{8E69CEF3-8DCB-44A1-B81C-17608384B610}">
      <dgm:prSet/>
      <dgm:spPr/>
      <dgm:t>
        <a:bodyPr/>
        <a:lstStyle/>
        <a:p>
          <a:endParaRPr lang="ru-RU"/>
        </a:p>
      </dgm:t>
    </dgm:pt>
    <dgm:pt modelId="{1B6803B7-94C7-4D14-A7AA-B5A95657C2AA}" type="sibTrans" cxnId="{8E69CEF3-8DCB-44A1-B81C-17608384B610}">
      <dgm:prSet/>
      <dgm:spPr/>
      <dgm:t>
        <a:bodyPr/>
        <a:lstStyle/>
        <a:p>
          <a:endParaRPr lang="ru-RU"/>
        </a:p>
      </dgm:t>
    </dgm:pt>
    <dgm:pt modelId="{C6EAB7BF-A272-42B6-9E23-ACB70B0D4AF1}" type="pres">
      <dgm:prSet presAssocID="{C2D74683-EB48-4AA1-B773-9DB46950F536}" presName="Name0" presStyleCnt="0">
        <dgm:presLayoutVars>
          <dgm:dir/>
          <dgm:animLvl val="lvl"/>
          <dgm:resizeHandles val="exact"/>
        </dgm:presLayoutVars>
      </dgm:prSet>
      <dgm:spPr/>
    </dgm:pt>
    <dgm:pt modelId="{C5CC5F96-3F18-4393-8F8F-8256EA3F3BAC}" type="pres">
      <dgm:prSet presAssocID="{7E5F4EFA-810B-4AF4-A086-5360E97AF7BC}" presName="Name8" presStyleCnt="0"/>
      <dgm:spPr/>
    </dgm:pt>
    <dgm:pt modelId="{F6CF0D36-169F-4698-AB44-640C0FD94949}" type="pres">
      <dgm:prSet presAssocID="{7E5F4EFA-810B-4AF4-A086-5360E97AF7BC}" presName="level" presStyleLbl="node1" presStyleIdx="0" presStyleCnt="3" custScaleX="100000" custScaleY="100000">
        <dgm:presLayoutVars>
          <dgm:chMax val="1"/>
          <dgm:bulletEnabled val="1"/>
        </dgm:presLayoutVars>
      </dgm:prSet>
      <dgm:spPr/>
    </dgm:pt>
    <dgm:pt modelId="{E6C7752B-A1D1-40D8-86B1-E4145CE081E2}" type="pres">
      <dgm:prSet presAssocID="{7E5F4EFA-810B-4AF4-A086-5360E97AF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BE11475-9312-4FC1-98B5-8A5236105ACA}" type="pres">
      <dgm:prSet presAssocID="{FA376C24-9F2F-464C-8EB6-9403A79C01F0}" presName="Name8" presStyleCnt="0"/>
      <dgm:spPr/>
    </dgm:pt>
    <dgm:pt modelId="{ADE1B9F7-D754-4D4C-B692-7EEA16CDA6E6}" type="pres">
      <dgm:prSet presAssocID="{FA376C24-9F2F-464C-8EB6-9403A79C01F0}" presName="level" presStyleLbl="node1" presStyleIdx="1" presStyleCnt="3">
        <dgm:presLayoutVars>
          <dgm:chMax val="1"/>
          <dgm:bulletEnabled val="1"/>
        </dgm:presLayoutVars>
      </dgm:prSet>
      <dgm:spPr/>
    </dgm:pt>
    <dgm:pt modelId="{8A42C5BA-B4A1-4A3A-99C0-7111C02DFBC9}" type="pres">
      <dgm:prSet presAssocID="{FA376C24-9F2F-464C-8EB6-9403A79C01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CC4316-784C-456A-99D8-18DD690D054B}" type="pres">
      <dgm:prSet presAssocID="{17DC0D30-54B9-49EF-AB81-E0704DC781A7}" presName="Name8" presStyleCnt="0"/>
      <dgm:spPr/>
    </dgm:pt>
    <dgm:pt modelId="{866AB3F2-656D-4D99-8C90-36322B6B1662}" type="pres">
      <dgm:prSet presAssocID="{17DC0D30-54B9-49EF-AB81-E0704DC781A7}" presName="level" presStyleLbl="node1" presStyleIdx="2" presStyleCnt="3" custLinFactNeighborX="0" custLinFactNeighborY="47619">
        <dgm:presLayoutVars>
          <dgm:chMax val="1"/>
          <dgm:bulletEnabled val="1"/>
        </dgm:presLayoutVars>
      </dgm:prSet>
      <dgm:spPr/>
    </dgm:pt>
    <dgm:pt modelId="{70FF4F9A-71A5-4305-95BF-C2C685E170ED}" type="pres">
      <dgm:prSet presAssocID="{17DC0D30-54B9-49EF-AB81-E0704DC781A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B080814-4C1D-4ABE-A781-209007D0B77F}" srcId="{C2D74683-EB48-4AA1-B773-9DB46950F536}" destId="{7E5F4EFA-810B-4AF4-A086-5360E97AF7BC}" srcOrd="0" destOrd="0" parTransId="{E459D405-E228-4694-8B09-B767A870D2F6}" sibTransId="{38A7EB32-5DC7-411D-AE6F-D41C27436068}"/>
    <dgm:cxn modelId="{E5076866-51C8-414C-9941-1C0821FDB9BC}" type="presOf" srcId="{17DC0D30-54B9-49EF-AB81-E0704DC781A7}" destId="{866AB3F2-656D-4D99-8C90-36322B6B1662}" srcOrd="0" destOrd="0" presId="urn:microsoft.com/office/officeart/2005/8/layout/pyramid1"/>
    <dgm:cxn modelId="{BA79E96B-D5AA-46B8-B8B1-E38456881705}" type="presOf" srcId="{FA376C24-9F2F-464C-8EB6-9403A79C01F0}" destId="{8A42C5BA-B4A1-4A3A-99C0-7111C02DFBC9}" srcOrd="1" destOrd="0" presId="urn:microsoft.com/office/officeart/2005/8/layout/pyramid1"/>
    <dgm:cxn modelId="{91238950-FEDC-40BB-920E-B04CD0612ED6}" srcId="{C2D74683-EB48-4AA1-B773-9DB46950F536}" destId="{FA376C24-9F2F-464C-8EB6-9403A79C01F0}" srcOrd="1" destOrd="0" parTransId="{BE953D83-0478-4D22-A7FA-E60AB2204C5E}" sibTransId="{4A680EA0-FD6C-4876-B425-06E627429DA9}"/>
    <dgm:cxn modelId="{B9E32D55-F05E-4502-804A-19373E44D4AC}" type="presOf" srcId="{17DC0D30-54B9-49EF-AB81-E0704DC781A7}" destId="{70FF4F9A-71A5-4305-95BF-C2C685E170ED}" srcOrd="1" destOrd="0" presId="urn:microsoft.com/office/officeart/2005/8/layout/pyramid1"/>
    <dgm:cxn modelId="{49233278-D532-479A-B3A0-1F62E220A862}" type="presOf" srcId="{FA376C24-9F2F-464C-8EB6-9403A79C01F0}" destId="{ADE1B9F7-D754-4D4C-B692-7EEA16CDA6E6}" srcOrd="0" destOrd="0" presId="urn:microsoft.com/office/officeart/2005/8/layout/pyramid1"/>
    <dgm:cxn modelId="{E69319A8-2297-4394-AA1B-DF6045826D59}" type="presOf" srcId="{7E5F4EFA-810B-4AF4-A086-5360E97AF7BC}" destId="{E6C7752B-A1D1-40D8-86B1-E4145CE081E2}" srcOrd="1" destOrd="0" presId="urn:microsoft.com/office/officeart/2005/8/layout/pyramid1"/>
    <dgm:cxn modelId="{C751C1C4-FCBB-4368-8498-1EF1CBC1C48E}" type="presOf" srcId="{7E5F4EFA-810B-4AF4-A086-5360E97AF7BC}" destId="{F6CF0D36-169F-4698-AB44-640C0FD94949}" srcOrd="0" destOrd="0" presId="urn:microsoft.com/office/officeart/2005/8/layout/pyramid1"/>
    <dgm:cxn modelId="{49139DC9-C6C4-4393-8B4C-59BE3183DCA4}" type="presOf" srcId="{C2D74683-EB48-4AA1-B773-9DB46950F536}" destId="{C6EAB7BF-A272-42B6-9E23-ACB70B0D4AF1}" srcOrd="0" destOrd="0" presId="urn:microsoft.com/office/officeart/2005/8/layout/pyramid1"/>
    <dgm:cxn modelId="{8E69CEF3-8DCB-44A1-B81C-17608384B610}" srcId="{C2D74683-EB48-4AA1-B773-9DB46950F536}" destId="{17DC0D30-54B9-49EF-AB81-E0704DC781A7}" srcOrd="2" destOrd="0" parTransId="{FEBA4356-8B59-4786-9ADF-9C2D7D5138D1}" sibTransId="{1B6803B7-94C7-4D14-A7AA-B5A95657C2AA}"/>
    <dgm:cxn modelId="{CF9CCDAA-E824-40AB-BE79-0119B9C6879B}" type="presParOf" srcId="{C6EAB7BF-A272-42B6-9E23-ACB70B0D4AF1}" destId="{C5CC5F96-3F18-4393-8F8F-8256EA3F3BAC}" srcOrd="0" destOrd="0" presId="urn:microsoft.com/office/officeart/2005/8/layout/pyramid1"/>
    <dgm:cxn modelId="{01531913-0353-4D45-92BA-E1DF33358E40}" type="presParOf" srcId="{C5CC5F96-3F18-4393-8F8F-8256EA3F3BAC}" destId="{F6CF0D36-169F-4698-AB44-640C0FD94949}" srcOrd="0" destOrd="0" presId="urn:microsoft.com/office/officeart/2005/8/layout/pyramid1"/>
    <dgm:cxn modelId="{7C4B3052-951F-450F-977D-2D0BAC58502C}" type="presParOf" srcId="{C5CC5F96-3F18-4393-8F8F-8256EA3F3BAC}" destId="{E6C7752B-A1D1-40D8-86B1-E4145CE081E2}" srcOrd="1" destOrd="0" presId="urn:microsoft.com/office/officeart/2005/8/layout/pyramid1"/>
    <dgm:cxn modelId="{45B788B8-D9E3-4320-A0D1-72E03892D743}" type="presParOf" srcId="{C6EAB7BF-A272-42B6-9E23-ACB70B0D4AF1}" destId="{6BE11475-9312-4FC1-98B5-8A5236105ACA}" srcOrd="1" destOrd="0" presId="urn:microsoft.com/office/officeart/2005/8/layout/pyramid1"/>
    <dgm:cxn modelId="{12E396D8-7D5A-4D88-A6B2-5D772CD9FF3A}" type="presParOf" srcId="{6BE11475-9312-4FC1-98B5-8A5236105ACA}" destId="{ADE1B9F7-D754-4D4C-B692-7EEA16CDA6E6}" srcOrd="0" destOrd="0" presId="urn:microsoft.com/office/officeart/2005/8/layout/pyramid1"/>
    <dgm:cxn modelId="{2B10D7EB-8772-4EE7-8372-6E91C7591DF3}" type="presParOf" srcId="{6BE11475-9312-4FC1-98B5-8A5236105ACA}" destId="{8A42C5BA-B4A1-4A3A-99C0-7111C02DFBC9}" srcOrd="1" destOrd="0" presId="urn:microsoft.com/office/officeart/2005/8/layout/pyramid1"/>
    <dgm:cxn modelId="{E2EF7330-B101-4161-8C53-0DA19D3FA76F}" type="presParOf" srcId="{C6EAB7BF-A272-42B6-9E23-ACB70B0D4AF1}" destId="{8FCC4316-784C-456A-99D8-18DD690D054B}" srcOrd="2" destOrd="0" presId="urn:microsoft.com/office/officeart/2005/8/layout/pyramid1"/>
    <dgm:cxn modelId="{65AEA7B0-6A97-4008-AD49-4419C5E79B16}" type="presParOf" srcId="{8FCC4316-784C-456A-99D8-18DD690D054B}" destId="{866AB3F2-656D-4D99-8C90-36322B6B1662}" srcOrd="0" destOrd="0" presId="urn:microsoft.com/office/officeart/2005/8/layout/pyramid1"/>
    <dgm:cxn modelId="{196CE9A9-423A-4695-B9B1-367E07A4CB31}" type="presParOf" srcId="{8FCC4316-784C-456A-99D8-18DD690D054B}" destId="{70FF4F9A-71A5-4305-95BF-C2C685E170E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D36-169F-4698-AB44-640C0FD94949}">
      <dsp:nvSpPr>
        <dsp:cNvPr id="0" name=""/>
        <dsp:cNvSpPr/>
      </dsp:nvSpPr>
      <dsp:spPr>
        <a:xfrm>
          <a:off x="1248138" y="0"/>
          <a:ext cx="1248138" cy="576064"/>
        </a:xfrm>
        <a:prstGeom prst="trapezoid">
          <a:avLst>
            <a:gd name="adj" fmla="val 108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Century Schoolbook" panose="02040604050505020304" pitchFamily="18" charset="0"/>
            </a:rPr>
            <a:t>8,5%</a:t>
          </a:r>
        </a:p>
      </dsp:txBody>
      <dsp:txXfrm>
        <a:off x="1248138" y="0"/>
        <a:ext cx="1248138" cy="576064"/>
      </dsp:txXfrm>
    </dsp:sp>
    <dsp:sp modelId="{ADE1B9F7-D754-4D4C-B692-7EEA16CDA6E6}">
      <dsp:nvSpPr>
        <dsp:cNvPr id="0" name=""/>
        <dsp:cNvSpPr/>
      </dsp:nvSpPr>
      <dsp:spPr>
        <a:xfrm>
          <a:off x="624069" y="576064"/>
          <a:ext cx="2496277" cy="576064"/>
        </a:xfrm>
        <a:prstGeom prst="trapezoid">
          <a:avLst>
            <a:gd name="adj" fmla="val 108333"/>
          </a:avLst>
        </a:prstGeom>
        <a:solidFill>
          <a:schemeClr val="accent3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952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latin typeface="Century Schoolbook" panose="02040604050505020304" pitchFamily="18" charset="0"/>
            </a:rPr>
            <a:t>39,7%</a:t>
          </a:r>
        </a:p>
      </dsp:txBody>
      <dsp:txXfrm>
        <a:off x="1060917" y="576064"/>
        <a:ext cx="1622580" cy="576064"/>
      </dsp:txXfrm>
    </dsp:sp>
    <dsp:sp modelId="{866AB3F2-656D-4D99-8C90-36322B6B1662}">
      <dsp:nvSpPr>
        <dsp:cNvPr id="0" name=""/>
        <dsp:cNvSpPr/>
      </dsp:nvSpPr>
      <dsp:spPr>
        <a:xfrm>
          <a:off x="0" y="1152128"/>
          <a:ext cx="3744416" cy="576064"/>
        </a:xfrm>
        <a:prstGeom prst="trapezoid">
          <a:avLst>
            <a:gd name="adj" fmla="val 108333"/>
          </a:avLst>
        </a:prstGeom>
        <a:solidFill>
          <a:schemeClr val="accent6">
            <a:lumMod val="7500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500" kern="1200" dirty="0">
              <a:latin typeface="Century Schoolbook" panose="02040604050505020304" pitchFamily="18" charset="0"/>
            </a:rPr>
            <a:t>51,7 %</a:t>
          </a:r>
        </a:p>
      </dsp:txBody>
      <dsp:txXfrm>
        <a:off x="655272" y="1152128"/>
        <a:ext cx="2433870" cy="57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0.3094</cdr:x>
      <cdr:y>0.78481</cdr:y>
    </cdr:from>
    <cdr:to>
      <cdr:x>0.51576</cdr:x>
      <cdr:y>0.89873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99000" y="4725567"/>
          <a:ext cx="1800200" cy="685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rPr>
            <a:t>Расходы на </a:t>
          </a:r>
          <a:r>
            <a:rPr lang="ru-RU" sz="13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rPr>
            <a:t>социальную</a:t>
          </a:r>
          <a:r>
            <a:rPr lang="ru-RU" sz="1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rPr>
            <a:t> сферу</a:t>
          </a:r>
        </a:p>
      </cdr:txBody>
    </cdr:sp>
  </cdr:relSizeAnchor>
  <cdr:relSizeAnchor xmlns:cdr="http://schemas.openxmlformats.org/drawingml/2006/chartDrawing">
    <cdr:from>
      <cdr:x>0.54878</cdr:x>
      <cdr:y>0.44248</cdr:y>
    </cdr:from>
    <cdr:to>
      <cdr:x>0.61966</cdr:x>
      <cdr:y>0.88496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4787232" y="2664296"/>
          <a:ext cx="618317" cy="2664296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0.45798</cdr:x>
      <cdr:y>0.72949</cdr:y>
    </cdr:from>
    <cdr:to>
      <cdr:x>0.45798</cdr:x>
      <cdr:y>0.78012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27B2DEBC-59CE-4660-B0FC-6A13613901DE}"/>
            </a:ext>
          </a:extLst>
        </cdr:cNvPr>
        <cdr:cNvCxnSpPr/>
      </cdr:nvCxnSpPr>
      <cdr:spPr>
        <a:xfrm xmlns:a="http://schemas.openxmlformats.org/drawingml/2006/main">
          <a:off x="3995144" y="4392488"/>
          <a:ext cx="0" cy="3048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F5E1-1DF7-43F9-AB3A-BA782D524F27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607C-4E21-4076-A11F-770613622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8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09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89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956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48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173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168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39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2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6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5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5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0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4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4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0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75B1FA-6BB4-4688-8619-2703A0184BD1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14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9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2E6CB-9C37-4B9E-B400-BC2C76B3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76672"/>
            <a:ext cx="8503096" cy="554312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Исполнение бюджета </a:t>
            </a:r>
            <a:r>
              <a:rPr lang="ru-RU" sz="4000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Вороновского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района </a:t>
            </a:r>
            <a:b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за </a:t>
            </a:r>
            <a: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полугодие 2020 года</a:t>
            </a:r>
          </a:p>
        </p:txBody>
      </p:sp>
    </p:spTree>
    <p:extLst>
      <p:ext uri="{BB962C8B-B14F-4D97-AF65-F5344CB8AC3E}">
        <p14:creationId xmlns:p14="http://schemas.microsoft.com/office/powerpoint/2010/main" val="261384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4625"/>
            <a:ext cx="8064895" cy="656782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Cambria" panose="02040503050406030204" pitchFamily="18" charset="0"/>
              </a:rPr>
              <a:t>Исполнение консолидированного бюджет</a:t>
            </a:r>
            <a:r>
              <a:rPr lang="ru-RU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Cambria" panose="02040503050406030204" pitchFamily="18" charset="0"/>
              </a:rPr>
              <a:t>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22313" y="2916234"/>
            <a:ext cx="7772400" cy="140096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Структура поступления налоговых доходов бюджета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73389612"/>
              </p:ext>
            </p:extLst>
          </p:nvPr>
        </p:nvGraphicFramePr>
        <p:xfrm>
          <a:off x="443541" y="944724"/>
          <a:ext cx="374441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7864" y="950819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Неналоговые доходы 1 685,7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1893" y="164680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Налоговые доходы 7 839,5 тыс. руб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5936" y="2186864"/>
            <a:ext cx="50405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spc="-100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Безвозмездные  поступления 10 202,3 тыс. руб.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774364930"/>
              </p:ext>
            </p:extLst>
          </p:nvPr>
        </p:nvGraphicFramePr>
        <p:xfrm>
          <a:off x="-660581" y="3501591"/>
          <a:ext cx="9697077" cy="3402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6256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2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76944"/>
            <a:ext cx="8280920" cy="831776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Динамика поступления собственных доходов  в сравнении с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аналогичным периодом 2019 года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257709"/>
              </p:ext>
            </p:extLst>
          </p:nvPr>
        </p:nvGraphicFramePr>
        <p:xfrm>
          <a:off x="0" y="1052736"/>
          <a:ext cx="9396536" cy="57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40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276523" cy="864096"/>
          </a:xfrm>
        </p:spPr>
        <p:txBody>
          <a:bodyPr>
            <a:normAutofit/>
          </a:bodyPr>
          <a:lstStyle/>
          <a:p>
            <a:pPr algn="ctr"/>
            <a:br>
              <a:rPr lang="ru-RU" sz="2000" dirty="0">
                <a:solidFill>
                  <a:schemeClr val="accent6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экономическая структура расходов бюджета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DA4DF81-9D11-4C1F-90F4-09242ADB5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441488"/>
              </p:ext>
            </p:extLst>
          </p:nvPr>
        </p:nvGraphicFramePr>
        <p:xfrm>
          <a:off x="-1424227" y="480253"/>
          <a:ext cx="10681188" cy="736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61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BFE10045-9F95-4127-931D-40E173FEC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677131"/>
              </p:ext>
            </p:extLst>
          </p:nvPr>
        </p:nvGraphicFramePr>
        <p:xfrm>
          <a:off x="609600" y="661988"/>
          <a:ext cx="8355013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115492" imgH="4638782" progId="Excel.Sheet.12">
                  <p:embed/>
                </p:oleObj>
              </mc:Choice>
              <mc:Fallback>
                <p:oleObj name="Worksheet" r:id="rId3" imgW="8115492" imgH="46387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661988"/>
                        <a:ext cx="8355013" cy="463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94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500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4624"/>
            <a:ext cx="9276523" cy="864096"/>
          </a:xfrm>
        </p:spPr>
        <p:txBody>
          <a:bodyPr>
            <a:normAutofit/>
          </a:bodyPr>
          <a:lstStyle/>
          <a:p>
            <a:pPr algn="ctr"/>
            <a:br>
              <a:rPr lang="ru-RU" sz="2000" dirty="0">
                <a:solidFill>
                  <a:schemeClr val="accent6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Функциональная структура расходов бюджета 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820978"/>
              </p:ext>
            </p:extLst>
          </p:nvPr>
        </p:nvGraphicFramePr>
        <p:xfrm>
          <a:off x="107504" y="908720"/>
          <a:ext cx="9048773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068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07200A4A-EE16-47C3-B64F-6C4CA59E8B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269907"/>
              </p:ext>
            </p:extLst>
          </p:nvPr>
        </p:nvGraphicFramePr>
        <p:xfrm>
          <a:off x="179512" y="908720"/>
          <a:ext cx="8568952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3" imgW="10277395" imgH="5629339" progId="Excel.Sheet.12">
                  <p:embed/>
                </p:oleObj>
              </mc:Choice>
              <mc:Fallback>
                <p:oleObj name="Worksheet" r:id="rId3" imgW="10277395" imgH="5629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908720"/>
                        <a:ext cx="8568952" cy="532859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29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9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2E6CB-9C37-4B9E-B400-BC2C76B3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76672"/>
            <a:ext cx="8503096" cy="554312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Исполнение бюджета </a:t>
            </a:r>
            <a:r>
              <a:rPr lang="ru-RU" sz="4000" dirty="0" err="1">
                <a:solidFill>
                  <a:srgbClr val="FF0000"/>
                </a:solidFill>
                <a:latin typeface="Century Schoolbook" panose="02040604050505020304" pitchFamily="18" charset="0"/>
              </a:rPr>
              <a:t>Вороновского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района </a:t>
            </a:r>
            <a:b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за </a:t>
            </a:r>
            <a:r>
              <a:rPr lang="en-US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I</a:t>
            </a:r>
            <a:r>
              <a:rPr lang="ru-RU" sz="4000" dirty="0">
                <a:solidFill>
                  <a:srgbClr val="FF0000"/>
                </a:solidFill>
                <a:latin typeface="Century Schoolbook" panose="02040604050505020304" pitchFamily="18" charset="0"/>
              </a:rPr>
              <a:t> полугодие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72022852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2057</TotalTime>
  <Words>85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Cambria</vt:lpstr>
      <vt:lpstr>Century Gothic</vt:lpstr>
      <vt:lpstr>Century Schoolbook</vt:lpstr>
      <vt:lpstr>Wingdings 3</vt:lpstr>
      <vt:lpstr>Сектор</vt:lpstr>
      <vt:lpstr>Лист Microsoft Excel</vt:lpstr>
      <vt:lpstr>Исполнение бюджета Вороновского района  за I полугодие 2020 года</vt:lpstr>
      <vt:lpstr>Исполнение консолидированного бюджета</vt:lpstr>
      <vt:lpstr>Динамика поступления собственных доходов  в сравнении с аналогичным периодом 2019 года </vt:lpstr>
      <vt:lpstr> экономическая структура расходов бюджета </vt:lpstr>
      <vt:lpstr>Презентация PowerPoint</vt:lpstr>
      <vt:lpstr> Функциональная структура расходов бюджета </vt:lpstr>
      <vt:lpstr>Презентация PowerPoint</vt:lpstr>
      <vt:lpstr>Исполнение бюджета Вороновского района  за I полугодие 2020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на 1.07.2019</dc:title>
  <dc:creator>Мицкевич Оксана</dc:creator>
  <cp:lastModifiedBy>Мицкевич Оксана Вацлавовна</cp:lastModifiedBy>
  <cp:revision>111</cp:revision>
  <cp:lastPrinted>2020-07-24T08:01:51Z</cp:lastPrinted>
  <dcterms:created xsi:type="dcterms:W3CDTF">2019-07-23T10:37:54Z</dcterms:created>
  <dcterms:modified xsi:type="dcterms:W3CDTF">2020-07-24T10:24:03Z</dcterms:modified>
</cp:coreProperties>
</file>